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62" r:id="rId4"/>
    <p:sldId id="263" r:id="rId5"/>
    <p:sldId id="264" r:id="rId6"/>
    <p:sldId id="277" r:id="rId7"/>
    <p:sldId id="266" r:id="rId8"/>
    <p:sldId id="265" r:id="rId9"/>
    <p:sldId id="267" r:id="rId10"/>
    <p:sldId id="268" r:id="rId11"/>
    <p:sldId id="269" r:id="rId12"/>
    <p:sldId id="271" r:id="rId13"/>
    <p:sldId id="273" r:id="rId14"/>
    <p:sldId id="274" r:id="rId15"/>
    <p:sldId id="275" r:id="rId16"/>
    <p:sldId id="276" r:id="rId17"/>
    <p:sldId id="292" r:id="rId18"/>
    <p:sldId id="278" r:id="rId19"/>
    <p:sldId id="279" r:id="rId20"/>
    <p:sldId id="280" r:id="rId21"/>
    <p:sldId id="281" r:id="rId22"/>
    <p:sldId id="285" r:id="rId23"/>
    <p:sldId id="283" r:id="rId24"/>
    <p:sldId id="286" r:id="rId25"/>
    <p:sldId id="287" r:id="rId26"/>
    <p:sldId id="288" r:id="rId27"/>
    <p:sldId id="289" r:id="rId28"/>
    <p:sldId id="290" r:id="rId29"/>
    <p:sldId id="291" r:id="rId30"/>
    <p:sldId id="293" r:id="rId31"/>
    <p:sldId id="294" r:id="rId32"/>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
          <p15:clr>
            <a:srgbClr val="A4A3A4"/>
          </p15:clr>
        </p15:guide>
        <p15:guide id="2" pos="2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tmann, André" initials="SA" lastIdx="7" clrIdx="0">
    <p:extLst>
      <p:ext uri="{19B8F6BF-5375-455C-9EA6-DF929625EA0E}">
        <p15:presenceInfo xmlns:p15="http://schemas.microsoft.com/office/powerpoint/2012/main" userId="S::Andre.Stratmann@am-labor.de::da80dc16-452b-4824-8440-9046fdd41f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56C"/>
    <a:srgbClr val="009A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snapToGrid="0" snapToObjects="1">
      <p:cViewPr varScale="1">
        <p:scale>
          <a:sx n="112" d="100"/>
          <a:sy n="112" d="100"/>
        </p:scale>
        <p:origin x="156" y="102"/>
      </p:cViewPr>
      <p:guideLst>
        <p:guide orient="horz" pos="254"/>
        <p:guide pos="2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F164A6-33F5-6A41-BD38-CE4D50BDCFA3}" type="datetime1">
              <a:rPr lang="de-DE" smtClean="0"/>
              <a:t>2020-12-03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EAEFA7-6387-6A4A-B97C-272E53C0551B}" type="slidenum">
              <a:rPr lang="de-DE" smtClean="0"/>
              <a:t>‹Nr.›</a:t>
            </a:fld>
            <a:endParaRPr lang="de-DE"/>
          </a:p>
        </p:txBody>
      </p:sp>
    </p:spTree>
    <p:extLst>
      <p:ext uri="{BB962C8B-B14F-4D97-AF65-F5344CB8AC3E}">
        <p14:creationId xmlns:p14="http://schemas.microsoft.com/office/powerpoint/2010/main" val="3380457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BEADE-0081-8747-B0E3-646802E244A1}" type="datetime1">
              <a:rPr lang="de-DE" smtClean="0"/>
              <a:t>2020-12-03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81479-8A0A-DA4D-95EA-06132B5CEA5D}" type="slidenum">
              <a:rPr lang="de-DE" smtClean="0"/>
              <a:t>‹Nr.›</a:t>
            </a:fld>
            <a:endParaRPr lang="de-DE"/>
          </a:p>
        </p:txBody>
      </p:sp>
    </p:spTree>
    <p:extLst>
      <p:ext uri="{BB962C8B-B14F-4D97-AF65-F5344CB8AC3E}">
        <p14:creationId xmlns:p14="http://schemas.microsoft.com/office/powerpoint/2010/main" val="42512760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9A81479-8A0A-DA4D-95EA-06132B5CEA5D}" type="slidenum">
              <a:rPr lang="de-DE" smtClean="0"/>
              <a:t>3</a:t>
            </a:fld>
            <a:endParaRPr lang="de-DE"/>
          </a:p>
        </p:txBody>
      </p:sp>
    </p:spTree>
    <p:extLst>
      <p:ext uri="{BB962C8B-B14F-4D97-AF65-F5344CB8AC3E}">
        <p14:creationId xmlns:p14="http://schemas.microsoft.com/office/powerpoint/2010/main" val="322491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hteck 1"/>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5" name="Bild 14" descr="AUM_PPT_Titelmotiv.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0"/>
            <a:ext cx="6663739" cy="4841335"/>
          </a:xfrm>
          <a:prstGeom prst="rect">
            <a:avLst/>
          </a:prstGeom>
        </p:spPr>
      </p:pic>
      <p:pic>
        <p:nvPicPr>
          <p:cNvPr id="17" name="Bild 16" descr=" RZ_AUM_Stabtest_Logo_CMYK_03_2020.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6000" y="270000"/>
            <a:ext cx="1620000" cy="1129437"/>
          </a:xfrm>
          <a:prstGeom prst="rect">
            <a:avLst/>
          </a:prstGeom>
        </p:spPr>
      </p:pic>
      <p:sp>
        <p:nvSpPr>
          <p:cNvPr id="19" name="Textfeld 18"/>
          <p:cNvSpPr txBox="1"/>
          <p:nvPr userDrawn="1"/>
        </p:nvSpPr>
        <p:spPr>
          <a:xfrm>
            <a:off x="7236000" y="2718770"/>
            <a:ext cx="1620000" cy="1095171"/>
          </a:xfrm>
          <a:prstGeom prst="rect">
            <a:avLst/>
          </a:prstGeom>
          <a:noFill/>
        </p:spPr>
        <p:txBody>
          <a:bodyPr wrap="square" lIns="0" tIns="0" rIns="0" bIns="0" rtlCol="0">
            <a:spAutoFit/>
          </a:bodyPr>
          <a:lstStyle/>
          <a:p>
            <a:pPr algn="l">
              <a:lnSpc>
                <a:spcPct val="90000"/>
              </a:lnSpc>
            </a:pPr>
            <a:r>
              <a:rPr lang="de-DE" sz="1000" b="1" dirty="0">
                <a:solidFill>
                  <a:srgbClr val="5B656C"/>
                </a:solidFill>
                <a:latin typeface="Arial"/>
                <a:cs typeface="Arial"/>
              </a:rPr>
              <a:t>A&amp;M STABTEST </a:t>
            </a:r>
          </a:p>
          <a:p>
            <a:pPr algn="l">
              <a:lnSpc>
                <a:spcPct val="90000"/>
              </a:lnSpc>
            </a:pPr>
            <a:r>
              <a:rPr lang="de-DE" sz="1000" b="1" dirty="0">
                <a:solidFill>
                  <a:srgbClr val="5B656C"/>
                </a:solidFill>
                <a:latin typeface="Arial"/>
                <a:cs typeface="Arial"/>
              </a:rPr>
              <a:t>Labor für Analytik und Stabilitätsprüfung GmbH</a:t>
            </a:r>
          </a:p>
          <a:p>
            <a:pPr algn="l">
              <a:lnSpc>
                <a:spcPct val="90000"/>
              </a:lnSpc>
            </a:pPr>
            <a:endParaRPr lang="de-DE" sz="1000" dirty="0">
              <a:solidFill>
                <a:srgbClr val="5B656C"/>
              </a:solidFill>
              <a:latin typeface="Arial"/>
              <a:cs typeface="Arial"/>
            </a:endParaRPr>
          </a:p>
          <a:p>
            <a:pPr algn="l">
              <a:lnSpc>
                <a:spcPct val="130000"/>
              </a:lnSpc>
            </a:pPr>
            <a:endParaRPr lang="de-DE" sz="1000" dirty="0">
              <a:solidFill>
                <a:srgbClr val="5B656C"/>
              </a:solidFill>
              <a:latin typeface="Arial"/>
              <a:cs typeface="Arial"/>
            </a:endParaRPr>
          </a:p>
          <a:p>
            <a:pPr algn="l">
              <a:lnSpc>
                <a:spcPct val="130000"/>
              </a:lnSpc>
            </a:pPr>
            <a:r>
              <a:rPr lang="de-DE" sz="1000" dirty="0" err="1">
                <a:solidFill>
                  <a:srgbClr val="5B656C"/>
                </a:solidFill>
                <a:latin typeface="Arial"/>
                <a:cs typeface="Arial"/>
              </a:rPr>
              <a:t>Kopernikusstraße</a:t>
            </a:r>
            <a:r>
              <a:rPr lang="de-DE" sz="1000" dirty="0">
                <a:solidFill>
                  <a:srgbClr val="5B656C"/>
                </a:solidFill>
                <a:latin typeface="Arial"/>
                <a:cs typeface="Arial"/>
              </a:rPr>
              <a:t> 6</a:t>
            </a:r>
          </a:p>
          <a:p>
            <a:pPr algn="l">
              <a:lnSpc>
                <a:spcPct val="90000"/>
              </a:lnSpc>
            </a:pPr>
            <a:r>
              <a:rPr lang="de-DE" sz="1000" dirty="0">
                <a:solidFill>
                  <a:srgbClr val="5B656C"/>
                </a:solidFill>
                <a:latin typeface="Arial"/>
                <a:cs typeface="Arial"/>
              </a:rPr>
              <a:t>50126 Bergheim, Germany</a:t>
            </a:r>
          </a:p>
        </p:txBody>
      </p:sp>
      <p:sp>
        <p:nvSpPr>
          <p:cNvPr id="21" name="Rechteck 20"/>
          <p:cNvSpPr/>
          <p:nvPr userDrawn="1"/>
        </p:nvSpPr>
        <p:spPr>
          <a:xfrm>
            <a:off x="7236000" y="4589336"/>
            <a:ext cx="1908000" cy="251999"/>
          </a:xfrm>
          <a:prstGeom prst="rect">
            <a:avLst/>
          </a:prstGeom>
          <a:solidFill>
            <a:srgbClr val="009A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Textfeld 22"/>
          <p:cNvSpPr txBox="1"/>
          <p:nvPr userDrawn="1"/>
        </p:nvSpPr>
        <p:spPr>
          <a:xfrm>
            <a:off x="7278810" y="4598464"/>
            <a:ext cx="1620000" cy="200055"/>
          </a:xfrm>
          <a:prstGeom prst="rect">
            <a:avLst/>
          </a:prstGeom>
          <a:noFill/>
        </p:spPr>
        <p:txBody>
          <a:bodyPr wrap="square" lIns="0" tIns="0" rIns="0" bIns="0" rtlCol="0">
            <a:spAutoFit/>
          </a:bodyPr>
          <a:lstStyle/>
          <a:p>
            <a:pPr algn="l"/>
            <a:r>
              <a:rPr lang="de-DE" sz="1300" b="1" dirty="0" err="1">
                <a:solidFill>
                  <a:schemeClr val="bg1"/>
                </a:solidFill>
                <a:latin typeface="Arial"/>
                <a:cs typeface="Arial"/>
              </a:rPr>
              <a:t>www.am-labor.de</a:t>
            </a:r>
            <a:endParaRPr lang="de-DE" sz="1300" dirty="0">
              <a:solidFill>
                <a:schemeClr val="bg1"/>
              </a:solidFill>
              <a:latin typeface="Arial"/>
              <a:cs typeface="Arial"/>
            </a:endParaRPr>
          </a:p>
        </p:txBody>
      </p:sp>
      <p:sp>
        <p:nvSpPr>
          <p:cNvPr id="4" name="Textplatzhalter 3"/>
          <p:cNvSpPr>
            <a:spLocks noGrp="1"/>
          </p:cNvSpPr>
          <p:nvPr>
            <p:ph type="body" idx="10" hasCustomPrompt="1"/>
          </p:nvPr>
        </p:nvSpPr>
        <p:spPr>
          <a:xfrm>
            <a:off x="576263" y="630149"/>
            <a:ext cx="5627687" cy="1300548"/>
          </a:xfrm>
          <a:prstGeom prst="rect">
            <a:avLst/>
          </a:prstGeom>
        </p:spPr>
        <p:txBody>
          <a:bodyPr vert="horz" lIns="0" tIns="0" rIns="0" bIns="0" anchor="t"/>
          <a:lstStyle>
            <a:lvl1pPr marL="0" indent="0">
              <a:buNone/>
              <a:defRPr sz="4000" b="1" baseline="0">
                <a:solidFill>
                  <a:schemeClr val="bg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Mastertitelformat kann hier bearbeitet werden</a:t>
            </a:r>
          </a:p>
        </p:txBody>
      </p:sp>
      <p:sp>
        <p:nvSpPr>
          <p:cNvPr id="6" name="Textplatzhalter 5"/>
          <p:cNvSpPr>
            <a:spLocks noGrp="1"/>
          </p:cNvSpPr>
          <p:nvPr>
            <p:ph type="body" sz="quarter" idx="11"/>
          </p:nvPr>
        </p:nvSpPr>
        <p:spPr>
          <a:xfrm>
            <a:off x="576263" y="1930401"/>
            <a:ext cx="5627687" cy="723784"/>
          </a:xfrm>
          <a:prstGeom prst="rect">
            <a:avLst/>
          </a:prstGeom>
        </p:spPr>
        <p:txBody>
          <a:bodyPr vert="horz" lIns="0" bIns="0"/>
          <a:lstStyle>
            <a:lvl1pPr marL="0" indent="0">
              <a:buNone/>
              <a:defRPr sz="3200">
                <a:solidFill>
                  <a:schemeClr val="bg1"/>
                </a:solidFill>
              </a:defRPr>
            </a:lvl1pPr>
          </a:lstStyle>
          <a:p>
            <a:pPr lvl="0"/>
            <a:r>
              <a:rPr lang="de-DE" sz="1700">
                <a:latin typeface="Arial"/>
                <a:cs typeface="Arial"/>
              </a:rPr>
              <a:t>Mastertextformat bearbeiten</a:t>
            </a:r>
          </a:p>
          <a:p>
            <a:pPr lvl="1"/>
            <a:r>
              <a:rPr lang="de-DE" sz="1700">
                <a:latin typeface="Arial"/>
                <a:cs typeface="Arial"/>
              </a:rPr>
              <a:t>Zweite Ebene</a:t>
            </a:r>
          </a:p>
        </p:txBody>
      </p:sp>
      <p:sp>
        <p:nvSpPr>
          <p:cNvPr id="26" name="Textplatzhalter 25"/>
          <p:cNvSpPr>
            <a:spLocks noGrp="1"/>
          </p:cNvSpPr>
          <p:nvPr>
            <p:ph type="body" sz="quarter" idx="12" hasCustomPrompt="1"/>
          </p:nvPr>
        </p:nvSpPr>
        <p:spPr>
          <a:xfrm>
            <a:off x="7236001" y="3134544"/>
            <a:ext cx="1620000" cy="390800"/>
          </a:xfrm>
          <a:prstGeom prst="rect">
            <a:avLst/>
          </a:prstGeom>
        </p:spPr>
        <p:txBody>
          <a:bodyPr vert="horz" lIns="0" tIns="0" rIns="0" bIns="108000" anchor="b"/>
          <a:lstStyle>
            <a:lvl1pPr marL="0" indent="0" algn="l">
              <a:lnSpc>
                <a:spcPct val="90000"/>
              </a:lnSpc>
              <a:buNone/>
              <a:defRPr lang="de-DE" sz="1000" b="0" dirty="0" smtClean="0">
                <a:solidFill>
                  <a:srgbClr val="5B656C"/>
                </a:solidFill>
                <a:latin typeface="Arial"/>
                <a:cs typeface="Arial"/>
              </a:defRPr>
            </a:lvl1pPr>
          </a:lstStyle>
          <a:p>
            <a:pPr algn="l">
              <a:lnSpc>
                <a:spcPct val="90000"/>
              </a:lnSpc>
            </a:pPr>
            <a:r>
              <a:rPr lang="de-DE" sz="1000" b="1" dirty="0">
                <a:solidFill>
                  <a:srgbClr val="5B656C"/>
                </a:solidFill>
                <a:latin typeface="Arial"/>
                <a:cs typeface="Arial"/>
              </a:rPr>
              <a:t>Dr. Max Mustermann</a:t>
            </a:r>
          </a:p>
        </p:txBody>
      </p:sp>
      <p:sp>
        <p:nvSpPr>
          <p:cNvPr id="28" name="Textplatzhalter 25"/>
          <p:cNvSpPr>
            <a:spLocks noGrp="1"/>
          </p:cNvSpPr>
          <p:nvPr>
            <p:ph type="body" sz="quarter" idx="13" hasCustomPrompt="1"/>
          </p:nvPr>
        </p:nvSpPr>
        <p:spPr>
          <a:xfrm>
            <a:off x="7236001" y="3813941"/>
            <a:ext cx="1620000" cy="775395"/>
          </a:xfrm>
          <a:prstGeom prst="rect">
            <a:avLst/>
          </a:prstGeom>
        </p:spPr>
        <p:txBody>
          <a:bodyPr vert="horz" lIns="0" tIns="36000" rIns="0" bIns="0" anchor="t"/>
          <a:lstStyle>
            <a:lvl1pPr marL="0" indent="0" algn="l">
              <a:lnSpc>
                <a:spcPct val="90000"/>
              </a:lnSpc>
              <a:buNone/>
              <a:defRPr sz="1000" baseline="0">
                <a:solidFill>
                  <a:srgbClr val="5B656C"/>
                </a:solidFill>
                <a:latin typeface="Arial"/>
                <a:cs typeface="Arial"/>
              </a:defRPr>
            </a:lvl1pPr>
          </a:lstStyle>
          <a:p>
            <a:pPr algn="l">
              <a:lnSpc>
                <a:spcPct val="90000"/>
              </a:lnSpc>
            </a:pPr>
            <a:r>
              <a:rPr lang="de-DE" sz="1000" dirty="0">
                <a:solidFill>
                  <a:srgbClr val="5B656C"/>
                </a:solidFill>
                <a:latin typeface="Arial"/>
                <a:cs typeface="Arial"/>
              </a:rPr>
              <a:t>Fon, Fax und Email-Adresse eintragen</a:t>
            </a:r>
          </a:p>
        </p:txBody>
      </p:sp>
    </p:spTree>
    <p:extLst>
      <p:ext uri="{BB962C8B-B14F-4D97-AF65-F5344CB8AC3E}">
        <p14:creationId xmlns:p14="http://schemas.microsoft.com/office/powerpoint/2010/main" val="233322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_01">
    <p:spTree>
      <p:nvGrpSpPr>
        <p:cNvPr id="1" name=""/>
        <p:cNvGrpSpPr/>
        <p:nvPr/>
      </p:nvGrpSpPr>
      <p:grpSpPr>
        <a:xfrm>
          <a:off x="0" y="0"/>
          <a:ext cx="0" cy="0"/>
          <a:chOff x="0" y="0"/>
          <a:chExt cx="0" cy="0"/>
        </a:xfrm>
      </p:grpSpPr>
      <p:sp>
        <p:nvSpPr>
          <p:cNvPr id="6" name="Titelplatzhalter 1"/>
          <p:cNvSpPr>
            <a:spLocks noGrp="1"/>
          </p:cNvSpPr>
          <p:nvPr>
            <p:ph type="title" hasCustomPrompt="1"/>
          </p:nvPr>
        </p:nvSpPr>
        <p:spPr>
          <a:xfrm>
            <a:off x="288000" y="711568"/>
            <a:ext cx="6902154" cy="1193583"/>
          </a:xfrm>
          <a:prstGeom prst="rect">
            <a:avLst/>
          </a:prstGeom>
        </p:spPr>
        <p:txBody>
          <a:bodyPr vert="horz" lIns="0" tIns="0" rIns="0" bIns="0" rtlCol="0" anchor="t">
            <a:normAutofit/>
          </a:bodyPr>
          <a:lstStyle>
            <a:lvl1pPr algn="l">
              <a:defRPr b="1" baseline="0">
                <a:solidFill>
                  <a:srgbClr val="5B656C"/>
                </a:solidFill>
                <a:latin typeface="Arial"/>
                <a:cs typeface="Arial"/>
              </a:defRPr>
            </a:lvl1pPr>
          </a:lstStyle>
          <a:p>
            <a:r>
              <a:rPr lang="de-DE" dirty="0"/>
              <a:t>Überschrift kann hier bearbeitet werden.</a:t>
            </a:r>
          </a:p>
        </p:txBody>
      </p:sp>
      <p:sp>
        <p:nvSpPr>
          <p:cNvPr id="8" name="Textplatzhalter 7"/>
          <p:cNvSpPr>
            <a:spLocks noGrp="1"/>
          </p:cNvSpPr>
          <p:nvPr>
            <p:ph type="body" sz="quarter" idx="11" hasCustomPrompt="1"/>
          </p:nvPr>
        </p:nvSpPr>
        <p:spPr>
          <a:xfrm>
            <a:off x="288000" y="1905001"/>
            <a:ext cx="6902154" cy="1693618"/>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a:solidFill>
                  <a:srgbClr val="5B656C"/>
                </a:solidFill>
              </a:defRPr>
            </a:lvl1pPr>
          </a:lstStyle>
          <a:p>
            <a:pPr marL="285750" indent="-285750">
              <a:lnSpc>
                <a:spcPct val="150000"/>
              </a:lnSpc>
              <a:buFont typeface="Symbol" charset="2"/>
              <a:buChar char="-"/>
            </a:pPr>
            <a:r>
              <a:rPr lang="de-DE" sz="1600" b="1" dirty="0">
                <a:latin typeface="Arial"/>
                <a:cs typeface="Arial"/>
              </a:rPr>
              <a:t>Platzhalter Aufzählungspunkt</a:t>
            </a:r>
          </a:p>
          <a:p>
            <a:pPr marL="285750" marR="0" indent="-285750" algn="l" defTabSz="457200" rtl="0" eaLnBrk="1" fontAlgn="auto" latinLnBrk="0" hangingPunct="1">
              <a:lnSpc>
                <a:spcPct val="150000"/>
              </a:lnSpc>
              <a:spcBef>
                <a:spcPct val="0"/>
              </a:spcBef>
              <a:spcAft>
                <a:spcPts val="0"/>
              </a:spcAft>
              <a:buClrTx/>
              <a:buSzTx/>
              <a:buFont typeface="Symbol" charset="2"/>
              <a:buChar char="-"/>
              <a:tabLst/>
              <a:defRPr/>
            </a:pPr>
            <a:r>
              <a:rPr lang="de-DE" sz="1600" b="1" dirty="0">
                <a:latin typeface="Arial"/>
                <a:cs typeface="Arial"/>
              </a:rPr>
              <a:t>Platzhalter Aufzählungspunkt</a:t>
            </a:r>
          </a:p>
          <a:p>
            <a:pPr marL="285750" marR="0" indent="-285750" algn="l" defTabSz="457200" rtl="0" eaLnBrk="1" fontAlgn="auto" latinLnBrk="0" hangingPunct="1">
              <a:lnSpc>
                <a:spcPct val="150000"/>
              </a:lnSpc>
              <a:spcBef>
                <a:spcPct val="0"/>
              </a:spcBef>
              <a:spcAft>
                <a:spcPts val="0"/>
              </a:spcAft>
              <a:buClrTx/>
              <a:buSzTx/>
              <a:buFont typeface="Symbol" charset="2"/>
              <a:buChar char="-"/>
              <a:tabLst/>
              <a:defRPr/>
            </a:pPr>
            <a:r>
              <a:rPr lang="de-DE" sz="1600" b="1" dirty="0">
                <a:latin typeface="Arial"/>
                <a:cs typeface="Arial"/>
              </a:rPr>
              <a:t>Platzhalter Aufzählungspunkt</a:t>
            </a:r>
          </a:p>
          <a:p>
            <a:pPr marL="285750" marR="0" indent="-285750" algn="l" defTabSz="457200" rtl="0" eaLnBrk="1" fontAlgn="auto" latinLnBrk="0" hangingPunct="1">
              <a:lnSpc>
                <a:spcPct val="150000"/>
              </a:lnSpc>
              <a:spcBef>
                <a:spcPct val="0"/>
              </a:spcBef>
              <a:spcAft>
                <a:spcPts val="0"/>
              </a:spcAft>
              <a:buClrTx/>
              <a:buSzTx/>
              <a:buFont typeface="Symbol" charset="2"/>
              <a:buChar char="-"/>
              <a:tabLst/>
              <a:defRPr/>
            </a:pPr>
            <a:r>
              <a:rPr lang="de-DE" sz="1600" b="1" dirty="0">
                <a:latin typeface="Arial"/>
                <a:cs typeface="Arial"/>
              </a:rPr>
              <a:t>Platzhalter Aufzählungspunkt</a:t>
            </a:r>
          </a:p>
          <a:p>
            <a:pPr marL="285750" indent="-285750">
              <a:lnSpc>
                <a:spcPct val="150000"/>
              </a:lnSpc>
              <a:buFont typeface="Symbol" charset="2"/>
              <a:buChar char="-"/>
            </a:pPr>
            <a:endParaRPr lang="de-DE" sz="1600" b="1" dirty="0">
              <a:latin typeface="Arial"/>
              <a:cs typeface="Arial"/>
            </a:endParaRPr>
          </a:p>
        </p:txBody>
      </p:sp>
      <p:sp>
        <p:nvSpPr>
          <p:cNvPr id="7" name="Foliennummernplatzhalter 6"/>
          <p:cNvSpPr>
            <a:spLocks noGrp="1"/>
          </p:cNvSpPr>
          <p:nvPr>
            <p:ph type="sldNum" sz="quarter" idx="13"/>
          </p:nvPr>
        </p:nvSpPr>
        <p:spPr/>
        <p:txBody>
          <a:bodyPr/>
          <a:lstStyle/>
          <a:p>
            <a:fld id="{0A888888-B10D-134C-9F57-A12714B2DD8D}" type="slidenum">
              <a:rPr lang="de-DE" smtClean="0"/>
              <a:pPr/>
              <a:t>‹Nr.›</a:t>
            </a:fld>
            <a:endParaRPr lang="de-DE" dirty="0"/>
          </a:p>
        </p:txBody>
      </p:sp>
    </p:spTree>
    <p:extLst>
      <p:ext uri="{BB962C8B-B14F-4D97-AF65-F5344CB8AC3E}">
        <p14:creationId xmlns:p14="http://schemas.microsoft.com/office/powerpoint/2010/main" val="297341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_02">
    <p:spTree>
      <p:nvGrpSpPr>
        <p:cNvPr id="1" name=""/>
        <p:cNvGrpSpPr/>
        <p:nvPr/>
      </p:nvGrpSpPr>
      <p:grpSpPr>
        <a:xfrm>
          <a:off x="0" y="0"/>
          <a:ext cx="0" cy="0"/>
          <a:chOff x="0" y="0"/>
          <a:chExt cx="0" cy="0"/>
        </a:xfrm>
      </p:grpSpPr>
      <p:sp>
        <p:nvSpPr>
          <p:cNvPr id="8" name="Titelplatzhalter 1"/>
          <p:cNvSpPr>
            <a:spLocks noGrp="1"/>
          </p:cNvSpPr>
          <p:nvPr>
            <p:ph type="title" hasCustomPrompt="1"/>
          </p:nvPr>
        </p:nvSpPr>
        <p:spPr>
          <a:xfrm>
            <a:off x="288000" y="711568"/>
            <a:ext cx="4197505" cy="656233"/>
          </a:xfrm>
          <a:prstGeom prst="rect">
            <a:avLst/>
          </a:prstGeom>
        </p:spPr>
        <p:txBody>
          <a:bodyPr vert="horz" lIns="0" tIns="0" rIns="0" bIns="0" rtlCol="0" anchor="t">
            <a:normAutofit/>
          </a:bodyPr>
          <a:lstStyle>
            <a:lvl1pPr algn="l">
              <a:defRPr b="1" baseline="0">
                <a:solidFill>
                  <a:srgbClr val="5B656C"/>
                </a:solidFill>
                <a:latin typeface="Arial"/>
                <a:cs typeface="Arial"/>
              </a:defRPr>
            </a:lvl1pPr>
          </a:lstStyle>
          <a:p>
            <a:r>
              <a:rPr lang="de-DE" dirty="0"/>
              <a:t>Format bearbeiten.</a:t>
            </a:r>
          </a:p>
        </p:txBody>
      </p:sp>
      <p:sp>
        <p:nvSpPr>
          <p:cNvPr id="13" name="Bildplatzhalter 12"/>
          <p:cNvSpPr>
            <a:spLocks noGrp="1"/>
          </p:cNvSpPr>
          <p:nvPr>
            <p:ph type="pic" sz="quarter" idx="10"/>
          </p:nvPr>
        </p:nvSpPr>
        <p:spPr>
          <a:xfrm>
            <a:off x="4683957" y="838221"/>
            <a:ext cx="3061641" cy="3061640"/>
          </a:xfrm>
          <a:prstGeom prst="rect">
            <a:avLst/>
          </a:prstGeom>
          <a:ln>
            <a:solidFill>
              <a:schemeClr val="bg1">
                <a:lumMod val="85000"/>
              </a:schemeClr>
            </a:solidFill>
          </a:ln>
        </p:spPr>
        <p:txBody>
          <a:bodyPr vert="horz" anchor="ctr"/>
          <a:lstStyle>
            <a:lvl1pPr marL="0" indent="0" algn="ctr">
              <a:buNone/>
              <a:defRPr sz="900">
                <a:solidFill>
                  <a:srgbClr val="5B656C"/>
                </a:solidFill>
                <a:latin typeface="Arial"/>
                <a:cs typeface="Arial"/>
              </a:defRPr>
            </a:lvl1pPr>
          </a:lstStyle>
          <a:p>
            <a:r>
              <a:rPr lang="de-DE"/>
              <a:t>Bild durch Klicken auf Symbol hinzufügen</a:t>
            </a:r>
            <a:endParaRPr lang="de-DE" dirty="0"/>
          </a:p>
        </p:txBody>
      </p:sp>
      <p:sp>
        <p:nvSpPr>
          <p:cNvPr id="17" name="Textplatzhalter 7"/>
          <p:cNvSpPr>
            <a:spLocks noGrp="1"/>
          </p:cNvSpPr>
          <p:nvPr>
            <p:ph type="body" sz="quarter" idx="11" hasCustomPrompt="1"/>
          </p:nvPr>
        </p:nvSpPr>
        <p:spPr>
          <a:xfrm>
            <a:off x="288000" y="1367801"/>
            <a:ext cx="4197505" cy="2532060"/>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a:solidFill>
                  <a:srgbClr val="5B656C"/>
                </a:solidFill>
              </a:defRPr>
            </a:lvl1pPr>
          </a:lstStyle>
          <a:p>
            <a:pPr marL="285750" indent="-285750">
              <a:lnSpc>
                <a:spcPct val="150000"/>
              </a:lnSpc>
              <a:buFont typeface="Symbol" charset="2"/>
              <a:buChar char="-"/>
            </a:pPr>
            <a:r>
              <a:rPr lang="de-DE" sz="1600" b="1" dirty="0">
                <a:latin typeface="Arial"/>
                <a:cs typeface="Arial"/>
              </a:rPr>
              <a:t>Platzhalter Aufzählungspunkt</a:t>
            </a:r>
          </a:p>
          <a:p>
            <a:pPr marL="285750" marR="0" indent="-285750" algn="l" defTabSz="457200" rtl="0" eaLnBrk="1" fontAlgn="auto" latinLnBrk="0" hangingPunct="1">
              <a:lnSpc>
                <a:spcPct val="150000"/>
              </a:lnSpc>
              <a:spcBef>
                <a:spcPct val="0"/>
              </a:spcBef>
              <a:spcAft>
                <a:spcPts val="0"/>
              </a:spcAft>
              <a:buClrTx/>
              <a:buSzTx/>
              <a:buFont typeface="Symbol" charset="2"/>
              <a:buChar char="-"/>
              <a:tabLst/>
              <a:defRPr/>
            </a:pPr>
            <a:r>
              <a:rPr lang="de-DE" sz="1600" b="1" dirty="0">
                <a:latin typeface="Arial"/>
                <a:cs typeface="Arial"/>
              </a:rPr>
              <a:t>Platzhalter Aufzählungspunkt</a:t>
            </a:r>
          </a:p>
          <a:p>
            <a:pPr marL="285750" marR="0" indent="-285750" algn="l" defTabSz="457200" rtl="0" eaLnBrk="1" fontAlgn="auto" latinLnBrk="0" hangingPunct="1">
              <a:lnSpc>
                <a:spcPct val="150000"/>
              </a:lnSpc>
              <a:spcBef>
                <a:spcPct val="0"/>
              </a:spcBef>
              <a:spcAft>
                <a:spcPts val="0"/>
              </a:spcAft>
              <a:buClrTx/>
              <a:buSzTx/>
              <a:buFont typeface="Symbol" charset="2"/>
              <a:buChar char="-"/>
              <a:tabLst/>
              <a:defRPr/>
            </a:pPr>
            <a:r>
              <a:rPr lang="de-DE" sz="1600" b="1" dirty="0">
                <a:latin typeface="Arial"/>
                <a:cs typeface="Arial"/>
              </a:rPr>
              <a:t>Platzhalter Aufzählungspunkt</a:t>
            </a:r>
          </a:p>
          <a:p>
            <a:pPr marL="285750" marR="0" indent="-285750" algn="l" defTabSz="457200" rtl="0" eaLnBrk="1" fontAlgn="auto" latinLnBrk="0" hangingPunct="1">
              <a:lnSpc>
                <a:spcPct val="150000"/>
              </a:lnSpc>
              <a:spcBef>
                <a:spcPct val="0"/>
              </a:spcBef>
              <a:spcAft>
                <a:spcPts val="0"/>
              </a:spcAft>
              <a:buClrTx/>
              <a:buSzTx/>
              <a:buFont typeface="Symbol" charset="2"/>
              <a:buChar char="-"/>
              <a:tabLst/>
              <a:defRPr/>
            </a:pPr>
            <a:r>
              <a:rPr lang="de-DE" sz="1600" b="1" dirty="0">
                <a:latin typeface="Arial"/>
                <a:cs typeface="Arial"/>
              </a:rPr>
              <a:t>Platzhalter Aufzählungspunkt</a:t>
            </a:r>
          </a:p>
          <a:p>
            <a:pPr marL="285750" indent="-285750">
              <a:lnSpc>
                <a:spcPct val="150000"/>
              </a:lnSpc>
              <a:buFont typeface="Symbol" charset="2"/>
              <a:buChar char="-"/>
            </a:pPr>
            <a:endParaRPr lang="de-DE" sz="1600" b="1" dirty="0">
              <a:latin typeface="Arial"/>
              <a:cs typeface="Arial"/>
            </a:endParaRPr>
          </a:p>
        </p:txBody>
      </p:sp>
      <p:sp>
        <p:nvSpPr>
          <p:cNvPr id="2" name="Foliennummernplatzhalter 1"/>
          <p:cNvSpPr>
            <a:spLocks noGrp="1"/>
          </p:cNvSpPr>
          <p:nvPr>
            <p:ph type="sldNum" sz="quarter" idx="13"/>
          </p:nvPr>
        </p:nvSpPr>
        <p:spPr/>
        <p:txBody>
          <a:bodyPr/>
          <a:lstStyle/>
          <a:p>
            <a:fld id="{0A888888-B10D-134C-9F57-A12714B2DD8D}" type="slidenum">
              <a:rPr lang="de-DE" smtClean="0"/>
              <a:pPr/>
              <a:t>‹Nr.›</a:t>
            </a:fld>
            <a:endParaRPr lang="de-DE" dirty="0"/>
          </a:p>
        </p:txBody>
      </p:sp>
    </p:spTree>
    <p:extLst>
      <p:ext uri="{BB962C8B-B14F-4D97-AF65-F5344CB8AC3E}">
        <p14:creationId xmlns:p14="http://schemas.microsoft.com/office/powerpoint/2010/main" val="306620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_03">
    <p:spTree>
      <p:nvGrpSpPr>
        <p:cNvPr id="1" name=""/>
        <p:cNvGrpSpPr/>
        <p:nvPr/>
      </p:nvGrpSpPr>
      <p:grpSpPr>
        <a:xfrm>
          <a:off x="0" y="0"/>
          <a:ext cx="0" cy="0"/>
          <a:chOff x="0" y="0"/>
          <a:chExt cx="0" cy="0"/>
        </a:xfrm>
      </p:grpSpPr>
      <p:sp>
        <p:nvSpPr>
          <p:cNvPr id="4" name="Titelplatzhalter 1"/>
          <p:cNvSpPr>
            <a:spLocks noGrp="1"/>
          </p:cNvSpPr>
          <p:nvPr>
            <p:ph type="title" hasCustomPrompt="1"/>
          </p:nvPr>
        </p:nvSpPr>
        <p:spPr>
          <a:xfrm>
            <a:off x="288000" y="711568"/>
            <a:ext cx="6851362" cy="656233"/>
          </a:xfrm>
          <a:prstGeom prst="rect">
            <a:avLst/>
          </a:prstGeom>
        </p:spPr>
        <p:txBody>
          <a:bodyPr vert="horz" lIns="0" tIns="0" rIns="0" bIns="0" rtlCol="0" anchor="t">
            <a:normAutofit/>
          </a:bodyPr>
          <a:lstStyle>
            <a:lvl1pPr algn="l">
              <a:defRPr b="1" baseline="0">
                <a:solidFill>
                  <a:srgbClr val="5B656C"/>
                </a:solidFill>
                <a:latin typeface="Arial"/>
                <a:cs typeface="Arial"/>
              </a:defRPr>
            </a:lvl1pPr>
          </a:lstStyle>
          <a:p>
            <a:r>
              <a:rPr lang="de-DE" dirty="0"/>
              <a:t>Folienüberschrift bearbeiten.</a:t>
            </a:r>
          </a:p>
        </p:txBody>
      </p:sp>
      <p:sp>
        <p:nvSpPr>
          <p:cNvPr id="5" name="Titelplatzhalter 1"/>
          <p:cNvSpPr txBox="1">
            <a:spLocks/>
          </p:cNvSpPr>
          <p:nvPr userDrawn="1"/>
        </p:nvSpPr>
        <p:spPr>
          <a:xfrm>
            <a:off x="288000" y="2719318"/>
            <a:ext cx="6851362" cy="1237533"/>
          </a:xfrm>
          <a:prstGeom prst="rect">
            <a:avLst/>
          </a:prstGeom>
        </p:spPr>
        <p:txBody>
          <a:bodyPr vert="horz" lIns="0" tIns="0" rIns="0" bIns="0" rtlCol="0" anchor="t">
            <a:normAutofit/>
          </a:bodyPr>
          <a:lstStyle>
            <a:lvl1pPr algn="l" defTabSz="457200" rtl="0" eaLnBrk="1" latinLnBrk="0" hangingPunct="1">
              <a:spcBef>
                <a:spcPct val="0"/>
              </a:spcBef>
              <a:buNone/>
              <a:defRPr sz="3500" b="1" kern="1200" baseline="0">
                <a:solidFill>
                  <a:srgbClr val="5B656C"/>
                </a:solidFill>
                <a:latin typeface="+mj-lt"/>
                <a:ea typeface="+mj-ea"/>
                <a:cs typeface="+mj-cs"/>
              </a:defRPr>
            </a:lvl1pPr>
          </a:lstStyle>
          <a:p>
            <a:pPr marL="1350" indent="0">
              <a:lnSpc>
                <a:spcPct val="120000"/>
              </a:lnSpc>
              <a:spcBef>
                <a:spcPts val="700"/>
              </a:spcBef>
              <a:buFont typeface="Symbol" charset="2"/>
              <a:buNone/>
            </a:pPr>
            <a:endParaRPr lang="de-DE" sz="1600" b="1" dirty="0">
              <a:latin typeface="Arial"/>
              <a:cs typeface="Arial"/>
            </a:endParaRPr>
          </a:p>
        </p:txBody>
      </p:sp>
      <p:sp>
        <p:nvSpPr>
          <p:cNvPr id="6" name="Bildplatzhalter 12"/>
          <p:cNvSpPr>
            <a:spLocks noGrp="1"/>
          </p:cNvSpPr>
          <p:nvPr>
            <p:ph type="pic" sz="quarter" idx="11"/>
          </p:nvPr>
        </p:nvSpPr>
        <p:spPr>
          <a:xfrm>
            <a:off x="288000" y="2817018"/>
            <a:ext cx="1788845" cy="1788844"/>
          </a:xfrm>
          <a:prstGeom prst="rect">
            <a:avLst/>
          </a:prstGeom>
          <a:ln>
            <a:solidFill>
              <a:schemeClr val="bg1">
                <a:lumMod val="85000"/>
              </a:schemeClr>
            </a:solidFill>
          </a:ln>
        </p:spPr>
        <p:txBody>
          <a:bodyPr vert="horz" anchor="ctr"/>
          <a:lstStyle>
            <a:lvl1pPr marL="0" indent="0" algn="ctr">
              <a:buNone/>
              <a:defRPr sz="900">
                <a:solidFill>
                  <a:srgbClr val="5B656C"/>
                </a:solidFill>
                <a:latin typeface="Arial"/>
                <a:cs typeface="Arial"/>
              </a:defRPr>
            </a:lvl1pPr>
          </a:lstStyle>
          <a:p>
            <a:r>
              <a:rPr lang="de-DE"/>
              <a:t>Bild durch Klicken auf Symbol hinzufügen</a:t>
            </a:r>
            <a:endParaRPr lang="de-DE" dirty="0"/>
          </a:p>
        </p:txBody>
      </p:sp>
      <p:sp>
        <p:nvSpPr>
          <p:cNvPr id="7" name="Bildplatzhalter 12"/>
          <p:cNvSpPr>
            <a:spLocks noGrp="1"/>
          </p:cNvSpPr>
          <p:nvPr>
            <p:ph type="pic" sz="quarter" idx="12"/>
          </p:nvPr>
        </p:nvSpPr>
        <p:spPr>
          <a:xfrm>
            <a:off x="2364845" y="2817018"/>
            <a:ext cx="1788845" cy="1788844"/>
          </a:xfrm>
          <a:prstGeom prst="rect">
            <a:avLst/>
          </a:prstGeom>
          <a:ln>
            <a:solidFill>
              <a:schemeClr val="bg1">
                <a:lumMod val="85000"/>
              </a:schemeClr>
            </a:solidFill>
          </a:ln>
        </p:spPr>
        <p:txBody>
          <a:bodyPr vert="horz" anchor="ctr"/>
          <a:lstStyle>
            <a:lvl1pPr marL="0" indent="0" algn="ctr">
              <a:buNone/>
              <a:defRPr sz="900">
                <a:solidFill>
                  <a:srgbClr val="5B656C"/>
                </a:solidFill>
                <a:latin typeface="Arial"/>
                <a:cs typeface="Arial"/>
              </a:defRPr>
            </a:lvl1pPr>
          </a:lstStyle>
          <a:p>
            <a:r>
              <a:rPr lang="de-DE"/>
              <a:t>Bild durch Klicken auf Symbol hinzufügen</a:t>
            </a:r>
            <a:endParaRPr lang="de-DE" dirty="0"/>
          </a:p>
        </p:txBody>
      </p:sp>
      <p:sp>
        <p:nvSpPr>
          <p:cNvPr id="9" name="Bildplatzhalter 12"/>
          <p:cNvSpPr>
            <a:spLocks noGrp="1"/>
          </p:cNvSpPr>
          <p:nvPr>
            <p:ph type="pic" sz="quarter" idx="13"/>
          </p:nvPr>
        </p:nvSpPr>
        <p:spPr>
          <a:xfrm>
            <a:off x="4441690" y="2817018"/>
            <a:ext cx="1788845" cy="1788844"/>
          </a:xfrm>
          <a:prstGeom prst="rect">
            <a:avLst/>
          </a:prstGeom>
          <a:ln>
            <a:solidFill>
              <a:schemeClr val="bg1">
                <a:lumMod val="85000"/>
              </a:schemeClr>
            </a:solidFill>
          </a:ln>
        </p:spPr>
        <p:txBody>
          <a:bodyPr vert="horz" anchor="ctr"/>
          <a:lstStyle>
            <a:lvl1pPr marL="0" indent="0" algn="ctr">
              <a:buNone/>
              <a:defRPr sz="900">
                <a:solidFill>
                  <a:srgbClr val="5B656C"/>
                </a:solidFill>
                <a:latin typeface="Arial"/>
                <a:cs typeface="Arial"/>
              </a:defRPr>
            </a:lvl1pPr>
          </a:lstStyle>
          <a:p>
            <a:r>
              <a:rPr lang="de-DE"/>
              <a:t>Bild durch Klicken auf Symbol hinzufügen</a:t>
            </a:r>
            <a:endParaRPr lang="de-DE" dirty="0"/>
          </a:p>
        </p:txBody>
      </p:sp>
      <p:sp>
        <p:nvSpPr>
          <p:cNvPr id="8" name="Textplatzhalter 7"/>
          <p:cNvSpPr>
            <a:spLocks noGrp="1"/>
          </p:cNvSpPr>
          <p:nvPr>
            <p:ph type="body" sz="quarter" idx="14" hasCustomPrompt="1"/>
          </p:nvPr>
        </p:nvSpPr>
        <p:spPr>
          <a:xfrm>
            <a:off x="288000" y="1368425"/>
            <a:ext cx="6850988" cy="1447800"/>
          </a:xfrm>
          <a:prstGeom prst="rect">
            <a:avLst/>
          </a:prstGeom>
        </p:spPr>
        <p:txBody>
          <a:bodyPr vert="horz" lIns="0" bIns="0"/>
          <a:lstStyle>
            <a:lvl1pPr marL="0" indent="0" algn="l">
              <a:buNone/>
              <a:defRPr sz="1600" baseline="0">
                <a:solidFill>
                  <a:srgbClr val="5B656C"/>
                </a:solidFill>
                <a:latin typeface="Arial"/>
                <a:cs typeface="Arial"/>
              </a:defRPr>
            </a:lvl1pPr>
            <a:lvl2pPr marL="457200" indent="0" algn="l">
              <a:buNone/>
              <a:defRPr>
                <a:latin typeface="Arial"/>
                <a:cs typeface="Arial"/>
              </a:defRPr>
            </a:lvl2pPr>
            <a:lvl3pPr marL="914400" indent="0" algn="l">
              <a:buNone/>
              <a:defRPr>
                <a:latin typeface="Arial"/>
                <a:cs typeface="Arial"/>
              </a:defRPr>
            </a:lvl3pPr>
            <a:lvl4pPr marL="1371600" indent="0" algn="l">
              <a:buNone/>
              <a:defRPr>
                <a:latin typeface="Arial"/>
                <a:cs typeface="Arial"/>
              </a:defRPr>
            </a:lvl4pPr>
            <a:lvl5pPr marL="1828800" indent="0" algn="l">
              <a:buNone/>
              <a:defRPr>
                <a:latin typeface="Arial"/>
                <a:cs typeface="Arial"/>
              </a:defRPr>
            </a:lvl5pPr>
          </a:lstStyle>
          <a:p>
            <a:pPr lvl="0"/>
            <a:r>
              <a:rPr lang="de-DE" dirty="0"/>
              <a:t>Hier ist Platz für Fließtext.</a:t>
            </a:r>
          </a:p>
        </p:txBody>
      </p:sp>
      <p:sp>
        <p:nvSpPr>
          <p:cNvPr id="10" name="Foliennummernplatzhalter 9"/>
          <p:cNvSpPr>
            <a:spLocks noGrp="1"/>
          </p:cNvSpPr>
          <p:nvPr>
            <p:ph type="sldNum" sz="quarter" idx="16"/>
          </p:nvPr>
        </p:nvSpPr>
        <p:spPr/>
        <p:txBody>
          <a:bodyPr/>
          <a:lstStyle/>
          <a:p>
            <a:fld id="{0A888888-B10D-134C-9F57-A12714B2DD8D}" type="slidenum">
              <a:rPr lang="de-DE" smtClean="0"/>
              <a:pPr/>
              <a:t>‹Nr.›</a:t>
            </a:fld>
            <a:endParaRPr lang="de-DE" dirty="0"/>
          </a:p>
        </p:txBody>
      </p:sp>
    </p:spTree>
    <p:extLst>
      <p:ext uri="{BB962C8B-B14F-4D97-AF65-F5344CB8AC3E}">
        <p14:creationId xmlns:p14="http://schemas.microsoft.com/office/powerpoint/2010/main" val="114763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04">
    <p:spTree>
      <p:nvGrpSpPr>
        <p:cNvPr id="1" name=""/>
        <p:cNvGrpSpPr/>
        <p:nvPr/>
      </p:nvGrpSpPr>
      <p:grpSpPr>
        <a:xfrm>
          <a:off x="0" y="0"/>
          <a:ext cx="0" cy="0"/>
          <a:chOff x="0" y="0"/>
          <a:chExt cx="0" cy="0"/>
        </a:xfrm>
      </p:grpSpPr>
      <p:sp>
        <p:nvSpPr>
          <p:cNvPr id="4" name="Titelplatzhalter 1"/>
          <p:cNvSpPr>
            <a:spLocks noGrp="1"/>
          </p:cNvSpPr>
          <p:nvPr>
            <p:ph type="title" hasCustomPrompt="1"/>
          </p:nvPr>
        </p:nvSpPr>
        <p:spPr>
          <a:xfrm>
            <a:off x="288000" y="711568"/>
            <a:ext cx="6902154" cy="1157823"/>
          </a:xfrm>
          <a:prstGeom prst="rect">
            <a:avLst/>
          </a:prstGeom>
        </p:spPr>
        <p:txBody>
          <a:bodyPr vert="horz" lIns="0" tIns="0" rIns="0" bIns="0" rtlCol="0" anchor="t">
            <a:normAutofit/>
          </a:bodyPr>
          <a:lstStyle>
            <a:lvl1pPr algn="l">
              <a:defRPr b="1" baseline="0">
                <a:solidFill>
                  <a:srgbClr val="5B656C"/>
                </a:solidFill>
                <a:latin typeface="Arial"/>
                <a:cs typeface="Arial"/>
              </a:defRPr>
            </a:lvl1pPr>
          </a:lstStyle>
          <a:p>
            <a:r>
              <a:rPr lang="de-DE" dirty="0"/>
              <a:t>Masterüberschriftformat kann hier bearbeitet werden</a:t>
            </a:r>
          </a:p>
        </p:txBody>
      </p:sp>
      <p:sp>
        <p:nvSpPr>
          <p:cNvPr id="6" name="Diagrammplatzhalter 5"/>
          <p:cNvSpPr>
            <a:spLocks noGrp="1"/>
          </p:cNvSpPr>
          <p:nvPr>
            <p:ph type="chart" sz="quarter" idx="11"/>
          </p:nvPr>
        </p:nvSpPr>
        <p:spPr>
          <a:xfrm>
            <a:off x="287338" y="1970088"/>
            <a:ext cx="6902450" cy="2630487"/>
          </a:xfrm>
          <a:prstGeom prst="rect">
            <a:avLst/>
          </a:prstGeom>
        </p:spPr>
        <p:txBody>
          <a:bodyPr vert="horz" anchor="ctr"/>
          <a:lstStyle>
            <a:lvl1pPr marL="0" indent="0" algn="ctr">
              <a:buNone/>
              <a:defRPr sz="900">
                <a:solidFill>
                  <a:srgbClr val="5B656C"/>
                </a:solidFill>
                <a:latin typeface="Arial"/>
                <a:cs typeface="Arial"/>
              </a:defRPr>
            </a:lvl1pPr>
          </a:lstStyle>
          <a:p>
            <a:r>
              <a:rPr lang="de-DE"/>
              <a:t>Diagramm durch Klicken auf Symbol hinzufügen</a:t>
            </a:r>
            <a:endParaRPr lang="de-DE" dirty="0"/>
          </a:p>
        </p:txBody>
      </p:sp>
      <p:sp>
        <p:nvSpPr>
          <p:cNvPr id="2" name="Foliennummernplatzhalter 1"/>
          <p:cNvSpPr>
            <a:spLocks noGrp="1"/>
          </p:cNvSpPr>
          <p:nvPr>
            <p:ph type="sldNum" sz="quarter" idx="13"/>
          </p:nvPr>
        </p:nvSpPr>
        <p:spPr/>
        <p:txBody>
          <a:bodyPr/>
          <a:lstStyle/>
          <a:p>
            <a:fld id="{0A888888-B10D-134C-9F57-A12714B2DD8D}" type="slidenum">
              <a:rPr lang="de-DE" smtClean="0"/>
              <a:pPr/>
              <a:t>‹Nr.›</a:t>
            </a:fld>
            <a:endParaRPr lang="de-DE" dirty="0"/>
          </a:p>
        </p:txBody>
      </p:sp>
    </p:spTree>
    <p:extLst>
      <p:ext uri="{BB962C8B-B14F-4D97-AF65-F5344CB8AC3E}">
        <p14:creationId xmlns:p14="http://schemas.microsoft.com/office/powerpoint/2010/main" val="183691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5" name="Rechteck 4"/>
          <p:cNvSpPr/>
          <p:nvPr userDrawn="1"/>
        </p:nvSpPr>
        <p:spPr>
          <a:xfrm>
            <a:off x="284163" y="970434"/>
            <a:ext cx="4548458" cy="1077218"/>
          </a:xfrm>
          <a:prstGeom prst="rect">
            <a:avLst/>
          </a:prstGeom>
        </p:spPr>
        <p:txBody>
          <a:bodyPr wrap="none" lIns="0" tIns="0" rIns="0" bIns="0">
            <a:spAutoFit/>
          </a:bodyPr>
          <a:lstStyle/>
          <a:p>
            <a:r>
              <a:rPr lang="de-DE" sz="3500" b="1" dirty="0">
                <a:solidFill>
                  <a:srgbClr val="5B656C"/>
                </a:solidFill>
                <a:latin typeface="Arial"/>
                <a:cs typeface="Arial"/>
              </a:rPr>
              <a:t>Vielen Dank für</a:t>
            </a:r>
          </a:p>
          <a:p>
            <a:r>
              <a:rPr lang="de-DE" sz="3500" b="1" dirty="0">
                <a:solidFill>
                  <a:srgbClr val="5B656C"/>
                </a:solidFill>
                <a:latin typeface="Arial"/>
                <a:cs typeface="Arial"/>
              </a:rPr>
              <a:t>Ihre Aufmerksamkeit.</a:t>
            </a:r>
          </a:p>
        </p:txBody>
      </p:sp>
      <p:sp>
        <p:nvSpPr>
          <p:cNvPr id="2" name="Foliennummernplatzhalter 1"/>
          <p:cNvSpPr>
            <a:spLocks noGrp="1"/>
          </p:cNvSpPr>
          <p:nvPr>
            <p:ph type="sldNum" sz="quarter" idx="14"/>
          </p:nvPr>
        </p:nvSpPr>
        <p:spPr/>
        <p:txBody>
          <a:bodyPr/>
          <a:lstStyle/>
          <a:p>
            <a:fld id="{0A888888-B10D-134C-9F57-A12714B2DD8D}" type="slidenum">
              <a:rPr lang="de-DE" smtClean="0"/>
              <a:pPr/>
              <a:t>‹Nr.›</a:t>
            </a:fld>
            <a:endParaRPr lang="de-DE" dirty="0"/>
          </a:p>
        </p:txBody>
      </p:sp>
      <p:sp>
        <p:nvSpPr>
          <p:cNvPr id="10" name="Textfeld 9"/>
          <p:cNvSpPr txBox="1"/>
          <p:nvPr userDrawn="1"/>
        </p:nvSpPr>
        <p:spPr>
          <a:xfrm>
            <a:off x="284163" y="2718770"/>
            <a:ext cx="1620000" cy="1095171"/>
          </a:xfrm>
          <a:prstGeom prst="rect">
            <a:avLst/>
          </a:prstGeom>
          <a:noFill/>
        </p:spPr>
        <p:txBody>
          <a:bodyPr wrap="square" lIns="0" tIns="0" rIns="0" bIns="0" rtlCol="0">
            <a:spAutoFit/>
          </a:bodyPr>
          <a:lstStyle/>
          <a:p>
            <a:pPr algn="l">
              <a:lnSpc>
                <a:spcPct val="90000"/>
              </a:lnSpc>
            </a:pPr>
            <a:r>
              <a:rPr lang="de-DE" sz="1000" b="1" dirty="0">
                <a:solidFill>
                  <a:srgbClr val="5B656C"/>
                </a:solidFill>
                <a:latin typeface="Arial"/>
                <a:cs typeface="Arial"/>
              </a:rPr>
              <a:t>A&amp;M STABTEST </a:t>
            </a:r>
          </a:p>
          <a:p>
            <a:pPr algn="l">
              <a:lnSpc>
                <a:spcPct val="90000"/>
              </a:lnSpc>
            </a:pPr>
            <a:r>
              <a:rPr lang="de-DE" sz="1000" b="1" dirty="0">
                <a:solidFill>
                  <a:srgbClr val="5B656C"/>
                </a:solidFill>
                <a:latin typeface="Arial"/>
                <a:cs typeface="Arial"/>
              </a:rPr>
              <a:t>Labor für Analytik und Stabilitätsprüfung GmbH</a:t>
            </a:r>
          </a:p>
          <a:p>
            <a:pPr algn="l">
              <a:lnSpc>
                <a:spcPct val="90000"/>
              </a:lnSpc>
            </a:pPr>
            <a:endParaRPr lang="de-DE" sz="1000" dirty="0">
              <a:solidFill>
                <a:srgbClr val="5B656C"/>
              </a:solidFill>
              <a:latin typeface="Arial"/>
              <a:cs typeface="Arial"/>
            </a:endParaRPr>
          </a:p>
          <a:p>
            <a:pPr algn="l">
              <a:lnSpc>
                <a:spcPct val="130000"/>
              </a:lnSpc>
            </a:pPr>
            <a:endParaRPr lang="de-DE" sz="1000" dirty="0">
              <a:solidFill>
                <a:srgbClr val="5B656C"/>
              </a:solidFill>
              <a:latin typeface="Arial"/>
              <a:cs typeface="Arial"/>
            </a:endParaRPr>
          </a:p>
          <a:p>
            <a:pPr algn="l">
              <a:lnSpc>
                <a:spcPct val="130000"/>
              </a:lnSpc>
            </a:pPr>
            <a:r>
              <a:rPr lang="de-DE" sz="1000" dirty="0" err="1">
                <a:solidFill>
                  <a:srgbClr val="5B656C"/>
                </a:solidFill>
                <a:latin typeface="Arial"/>
                <a:cs typeface="Arial"/>
              </a:rPr>
              <a:t>Kopernikusstraße</a:t>
            </a:r>
            <a:r>
              <a:rPr lang="de-DE" sz="1000" dirty="0">
                <a:solidFill>
                  <a:srgbClr val="5B656C"/>
                </a:solidFill>
                <a:latin typeface="Arial"/>
                <a:cs typeface="Arial"/>
              </a:rPr>
              <a:t> 6</a:t>
            </a:r>
          </a:p>
          <a:p>
            <a:pPr algn="l">
              <a:lnSpc>
                <a:spcPct val="90000"/>
              </a:lnSpc>
            </a:pPr>
            <a:r>
              <a:rPr lang="de-DE" sz="1000" dirty="0">
                <a:solidFill>
                  <a:srgbClr val="5B656C"/>
                </a:solidFill>
                <a:latin typeface="Arial"/>
                <a:cs typeface="Arial"/>
              </a:rPr>
              <a:t>50126 Bergheim, Germany</a:t>
            </a:r>
          </a:p>
        </p:txBody>
      </p:sp>
      <p:sp>
        <p:nvSpPr>
          <p:cNvPr id="11" name="Textplatzhalter 25"/>
          <p:cNvSpPr>
            <a:spLocks noGrp="1"/>
          </p:cNvSpPr>
          <p:nvPr>
            <p:ph type="body" sz="quarter" idx="12" hasCustomPrompt="1"/>
          </p:nvPr>
        </p:nvSpPr>
        <p:spPr>
          <a:xfrm>
            <a:off x="284164" y="3134544"/>
            <a:ext cx="1620000" cy="390800"/>
          </a:xfrm>
          <a:prstGeom prst="rect">
            <a:avLst/>
          </a:prstGeom>
        </p:spPr>
        <p:txBody>
          <a:bodyPr vert="horz" lIns="0" tIns="0" rIns="0" bIns="108000" anchor="b"/>
          <a:lstStyle>
            <a:lvl1pPr marL="0" indent="0" algn="l">
              <a:lnSpc>
                <a:spcPct val="90000"/>
              </a:lnSpc>
              <a:buNone/>
              <a:defRPr lang="de-DE" sz="1000" b="0" dirty="0" smtClean="0">
                <a:solidFill>
                  <a:srgbClr val="5B656C"/>
                </a:solidFill>
                <a:latin typeface="Arial"/>
                <a:cs typeface="Arial"/>
              </a:defRPr>
            </a:lvl1pPr>
          </a:lstStyle>
          <a:p>
            <a:pPr algn="l">
              <a:lnSpc>
                <a:spcPct val="90000"/>
              </a:lnSpc>
            </a:pPr>
            <a:r>
              <a:rPr lang="de-DE" sz="1000" b="1" dirty="0">
                <a:solidFill>
                  <a:srgbClr val="5B656C"/>
                </a:solidFill>
                <a:latin typeface="Arial"/>
                <a:cs typeface="Arial"/>
              </a:rPr>
              <a:t>Dr. Max Mustermann</a:t>
            </a:r>
          </a:p>
        </p:txBody>
      </p:sp>
      <p:sp>
        <p:nvSpPr>
          <p:cNvPr id="12" name="Textplatzhalter 25"/>
          <p:cNvSpPr>
            <a:spLocks noGrp="1"/>
          </p:cNvSpPr>
          <p:nvPr>
            <p:ph type="body" sz="quarter" idx="13" hasCustomPrompt="1"/>
          </p:nvPr>
        </p:nvSpPr>
        <p:spPr>
          <a:xfrm>
            <a:off x="284164" y="3813941"/>
            <a:ext cx="1620000" cy="775395"/>
          </a:xfrm>
          <a:prstGeom prst="rect">
            <a:avLst/>
          </a:prstGeom>
        </p:spPr>
        <p:txBody>
          <a:bodyPr vert="horz" lIns="0" tIns="36000" rIns="0" bIns="0" anchor="t"/>
          <a:lstStyle>
            <a:lvl1pPr marL="0" indent="0" algn="l">
              <a:lnSpc>
                <a:spcPct val="90000"/>
              </a:lnSpc>
              <a:buNone/>
              <a:defRPr sz="1000" baseline="0">
                <a:solidFill>
                  <a:srgbClr val="5B656C"/>
                </a:solidFill>
                <a:latin typeface="Arial"/>
                <a:cs typeface="Arial"/>
              </a:defRPr>
            </a:lvl1pPr>
          </a:lstStyle>
          <a:p>
            <a:pPr algn="l">
              <a:lnSpc>
                <a:spcPct val="90000"/>
              </a:lnSpc>
            </a:pPr>
            <a:r>
              <a:rPr lang="de-DE" sz="1000" dirty="0">
                <a:solidFill>
                  <a:srgbClr val="5B656C"/>
                </a:solidFill>
                <a:latin typeface="Arial"/>
                <a:cs typeface="Arial"/>
              </a:rPr>
              <a:t>Fon, Fax und Email-Adresse eintragen</a:t>
            </a:r>
          </a:p>
        </p:txBody>
      </p:sp>
    </p:spTree>
    <p:extLst>
      <p:ext uri="{BB962C8B-B14F-4D97-AF65-F5344CB8AC3E}">
        <p14:creationId xmlns:p14="http://schemas.microsoft.com/office/powerpoint/2010/main" val="340569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descr=" RZ_AUM_Stabtest_Logo_CMYK_03_2020.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868184" y="270000"/>
            <a:ext cx="999957" cy="697153"/>
          </a:xfrm>
          <a:prstGeom prst="rect">
            <a:avLst/>
          </a:prstGeom>
        </p:spPr>
      </p:pic>
      <p:sp>
        <p:nvSpPr>
          <p:cNvPr id="7" name="Rechteck 6"/>
          <p:cNvSpPr/>
          <p:nvPr userDrawn="1"/>
        </p:nvSpPr>
        <p:spPr>
          <a:xfrm>
            <a:off x="288000" y="4704099"/>
            <a:ext cx="4572000" cy="200055"/>
          </a:xfrm>
          <a:prstGeom prst="rect">
            <a:avLst/>
          </a:prstGeom>
        </p:spPr>
        <p:txBody>
          <a:bodyPr lIns="0" bIns="0" anchor="t">
            <a:spAutoFit/>
          </a:bodyPr>
          <a:lstStyle/>
          <a:p>
            <a:r>
              <a:rPr lang="de-DE" sz="1000" b="1" dirty="0">
                <a:solidFill>
                  <a:srgbClr val="5B656C"/>
                </a:solidFill>
                <a:latin typeface="Arial"/>
                <a:cs typeface="Arial"/>
              </a:rPr>
              <a:t>A&amp;M STABTEST Labor für Analytik und Stabilitätsprüfung GmbH</a:t>
            </a:r>
          </a:p>
        </p:txBody>
      </p:sp>
      <p:pic>
        <p:nvPicPr>
          <p:cNvPr id="8" name="Bild 7" descr="AUM_PPT_Balken.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024628"/>
            <a:ext cx="9144000" cy="118872"/>
          </a:xfrm>
          <a:prstGeom prst="rect">
            <a:avLst/>
          </a:prstGeom>
        </p:spPr>
      </p:pic>
      <p:sp>
        <p:nvSpPr>
          <p:cNvPr id="13" name="Foliennummernplatzhalter 12"/>
          <p:cNvSpPr>
            <a:spLocks noGrp="1"/>
          </p:cNvSpPr>
          <p:nvPr>
            <p:ph type="sldNum" sz="quarter" idx="4"/>
          </p:nvPr>
        </p:nvSpPr>
        <p:spPr>
          <a:xfrm>
            <a:off x="8034835" y="4629517"/>
            <a:ext cx="833306" cy="274637"/>
          </a:xfrm>
          <a:prstGeom prst="rect">
            <a:avLst/>
          </a:prstGeom>
        </p:spPr>
        <p:txBody>
          <a:bodyPr vert="horz" lIns="0" tIns="0" rIns="0" bIns="0" rtlCol="0" anchor="b"/>
          <a:lstStyle>
            <a:lvl1pPr algn="r">
              <a:defRPr sz="1000" b="1">
                <a:solidFill>
                  <a:srgbClr val="009AD5"/>
                </a:solidFill>
                <a:latin typeface="Arial"/>
                <a:cs typeface="Arial"/>
              </a:defRPr>
            </a:lvl1pPr>
          </a:lstStyle>
          <a:p>
            <a:fld id="{0A888888-B10D-134C-9F57-A12714B2DD8D}" type="slidenum">
              <a:rPr lang="de-DE" smtClean="0"/>
              <a:pPr/>
              <a:t>‹Nr.›</a:t>
            </a:fld>
            <a:endParaRPr lang="de-DE" dirty="0"/>
          </a:p>
        </p:txBody>
      </p:sp>
      <p:sp>
        <p:nvSpPr>
          <p:cNvPr id="6" name="Rechteck 5"/>
          <p:cNvSpPr/>
          <p:nvPr userDrawn="1"/>
        </p:nvSpPr>
        <p:spPr>
          <a:xfrm>
            <a:off x="288000" y="270000"/>
            <a:ext cx="4572000" cy="107722"/>
          </a:xfrm>
          <a:prstGeom prst="rect">
            <a:avLst/>
          </a:prstGeom>
        </p:spPr>
        <p:txBody>
          <a:bodyPr lIns="0" tIns="0" rIns="0" bIns="0" anchor="t">
            <a:spAutoFit/>
          </a:bodyPr>
          <a:lstStyle/>
          <a:p>
            <a:r>
              <a:rPr lang="de-DE" sz="700" b="0" dirty="0">
                <a:solidFill>
                  <a:srgbClr val="5B656C"/>
                </a:solidFill>
                <a:latin typeface="Arial"/>
                <a:cs typeface="Arial"/>
              </a:rPr>
              <a:t>Bergheim,</a:t>
            </a:r>
            <a:r>
              <a:rPr lang="de-DE" sz="700" b="0" baseline="0" dirty="0">
                <a:solidFill>
                  <a:srgbClr val="5B656C"/>
                </a:solidFill>
                <a:latin typeface="Arial"/>
                <a:cs typeface="Arial"/>
              </a:rPr>
              <a:t> </a:t>
            </a:r>
            <a:fld id="{4D3D70EC-B077-9A46-BB64-CD5E44B7F7EC}" type="datetime2">
              <a:rPr lang="de-DE" sz="700" b="0" baseline="0" smtClean="0">
                <a:solidFill>
                  <a:srgbClr val="5B656C"/>
                </a:solidFill>
                <a:latin typeface="Arial"/>
                <a:cs typeface="Arial"/>
              </a:rPr>
              <a:t>Donnerstag, Dezember 03, 2020</a:t>
            </a:fld>
            <a:endParaRPr lang="de-DE" sz="700" b="0" dirty="0">
              <a:solidFill>
                <a:srgbClr val="5B656C"/>
              </a:solidFill>
              <a:latin typeface="Arial"/>
              <a:cs typeface="Arial"/>
            </a:endParaRPr>
          </a:p>
        </p:txBody>
      </p:sp>
    </p:spTree>
    <p:extLst>
      <p:ext uri="{BB962C8B-B14F-4D97-AF65-F5344CB8AC3E}">
        <p14:creationId xmlns:p14="http://schemas.microsoft.com/office/powerpoint/2010/main" val="1596335686"/>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52" r:id="rId4"/>
    <p:sldLayoutId id="2147483665" r:id="rId5"/>
    <p:sldLayoutId id="2147483666" r:id="rId6"/>
  </p:sldLayoutIdLst>
  <p:hf hdr="0" ftr="0" dt="0"/>
  <p:txStyles>
    <p:titleStyle>
      <a:lvl1pPr algn="l" defTabSz="457200" rtl="0" eaLnBrk="1" latinLnBrk="0" hangingPunct="1">
        <a:spcBef>
          <a:spcPct val="0"/>
        </a:spcBef>
        <a:buNone/>
        <a:defRPr sz="35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0"/>
          </p:nvPr>
        </p:nvSpPr>
        <p:spPr/>
        <p:txBody>
          <a:bodyPr/>
          <a:lstStyle/>
          <a:p>
            <a:r>
              <a:rPr lang="en-US" sz="2400" dirty="0"/>
              <a:t>Pro-electrophiles </a:t>
            </a:r>
            <a:r>
              <a:rPr lang="en-US" sz="1600" dirty="0">
                <a:solidFill>
                  <a:schemeClr val="bg1">
                    <a:lumMod val="85000"/>
                  </a:schemeClr>
                </a:solidFill>
              </a:rPr>
              <a:t>- a previously overlooked class of extractable with protein-reactive potential</a:t>
            </a:r>
            <a:endParaRPr lang="de-DE" sz="1600" dirty="0">
              <a:solidFill>
                <a:schemeClr val="bg1">
                  <a:lumMod val="85000"/>
                </a:schemeClr>
              </a:solidFill>
            </a:endParaRPr>
          </a:p>
        </p:txBody>
      </p:sp>
      <p:sp>
        <p:nvSpPr>
          <p:cNvPr id="3" name="Textplatzhalter 2"/>
          <p:cNvSpPr>
            <a:spLocks noGrp="1"/>
          </p:cNvSpPr>
          <p:nvPr>
            <p:ph type="body" sz="quarter" idx="11"/>
          </p:nvPr>
        </p:nvSpPr>
        <p:spPr>
          <a:xfrm>
            <a:off x="576263" y="1930401"/>
            <a:ext cx="5863038" cy="723784"/>
          </a:xfrm>
        </p:spPr>
        <p:txBody>
          <a:bodyPr/>
          <a:lstStyle/>
          <a:p>
            <a:r>
              <a:rPr lang="de-DE" sz="1400" dirty="0"/>
              <a:t>Dr. Lejon Martens*</a:t>
            </a:r>
          </a:p>
          <a:p>
            <a:r>
              <a:rPr lang="de-DE" sz="1400" b="1" u="sng" dirty="0"/>
              <a:t>Dr. Steven Watt</a:t>
            </a:r>
            <a:r>
              <a:rPr lang="de-DE" sz="1400" b="1" dirty="0"/>
              <a:t>*</a:t>
            </a:r>
          </a:p>
          <a:p>
            <a:r>
              <a:rPr lang="de-DE" sz="1400" dirty="0"/>
              <a:t>André Stratmann</a:t>
            </a:r>
            <a:r>
              <a:rPr lang="de-DE" sz="1400" baseline="30000" dirty="0"/>
              <a:t>#</a:t>
            </a:r>
          </a:p>
          <a:p>
            <a:endParaRPr lang="de-DE" sz="1400" baseline="30000" dirty="0"/>
          </a:p>
          <a:p>
            <a:r>
              <a:rPr lang="de-DE" sz="900" dirty="0"/>
              <a:t>*A&amp;M STABTEST GmbH, Kopernikusstrasse 6, 50126 Bergheim, GERMANY</a:t>
            </a:r>
          </a:p>
          <a:p>
            <a:r>
              <a:rPr lang="de-DE" sz="900" baseline="30000" dirty="0"/>
              <a:t>#</a:t>
            </a:r>
            <a:r>
              <a:rPr lang="de-DE" sz="900" dirty="0"/>
              <a:t>ASAS Analytische Standards Andre Stratmann Service Labor GmbH, Gottfried-Hagen-Str. 60-62, 51105 Köln, GERMANY</a:t>
            </a:r>
          </a:p>
          <a:p>
            <a:endParaRPr lang="de-DE" baseline="30000" dirty="0"/>
          </a:p>
          <a:p>
            <a:endParaRPr lang="de-DE" dirty="0"/>
          </a:p>
        </p:txBody>
      </p:sp>
      <p:sp>
        <p:nvSpPr>
          <p:cNvPr id="4" name="Textplatzhalter 3"/>
          <p:cNvSpPr>
            <a:spLocks noGrp="1"/>
          </p:cNvSpPr>
          <p:nvPr>
            <p:ph type="body" sz="quarter" idx="12"/>
          </p:nvPr>
        </p:nvSpPr>
        <p:spPr/>
        <p:txBody>
          <a:bodyPr/>
          <a:lstStyle/>
          <a:p>
            <a:r>
              <a:rPr lang="de-DE" dirty="0"/>
              <a:t>Dr. Steven A. Watt</a:t>
            </a:r>
          </a:p>
        </p:txBody>
      </p:sp>
      <p:sp>
        <p:nvSpPr>
          <p:cNvPr id="5" name="Textplatzhalter 4"/>
          <p:cNvSpPr>
            <a:spLocks noGrp="1"/>
          </p:cNvSpPr>
          <p:nvPr>
            <p:ph type="body" sz="quarter" idx="13"/>
          </p:nvPr>
        </p:nvSpPr>
        <p:spPr/>
        <p:txBody>
          <a:bodyPr/>
          <a:lstStyle/>
          <a:p>
            <a:r>
              <a:rPr lang="de-DE" dirty="0"/>
              <a:t>steven.watt@am-labor.de</a:t>
            </a:r>
          </a:p>
        </p:txBody>
      </p:sp>
    </p:spTree>
    <p:extLst>
      <p:ext uri="{BB962C8B-B14F-4D97-AF65-F5344CB8AC3E}">
        <p14:creationId xmlns:p14="http://schemas.microsoft.com/office/powerpoint/2010/main" val="3796381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999" y="711568"/>
            <a:ext cx="7638405" cy="1193583"/>
          </a:xfrm>
        </p:spPr>
        <p:txBody>
          <a:bodyPr>
            <a:normAutofit/>
          </a:bodyPr>
          <a:lstStyle/>
          <a:p>
            <a:r>
              <a:rPr lang="de-DE" dirty="0" err="1"/>
              <a:t>Electrochemical</a:t>
            </a:r>
            <a:r>
              <a:rPr lang="de-DE" dirty="0"/>
              <a:t> </a:t>
            </a:r>
            <a:r>
              <a:rPr lang="de-DE" dirty="0" err="1"/>
              <a:t>Activation</a:t>
            </a:r>
            <a:r>
              <a:rPr lang="de-DE" dirty="0"/>
              <a:t> </a:t>
            </a:r>
            <a:br>
              <a:rPr lang="de-DE" dirty="0"/>
            </a:br>
            <a:r>
              <a:rPr lang="de-DE" sz="1600" dirty="0" err="1"/>
              <a:t>electrochemical</a:t>
            </a:r>
            <a:r>
              <a:rPr lang="de-DE" sz="1600" dirty="0"/>
              <a:t> </a:t>
            </a:r>
            <a:r>
              <a:rPr lang="de-DE" sz="1600" dirty="0" err="1"/>
              <a:t>activation</a:t>
            </a:r>
            <a:r>
              <a:rPr lang="de-DE" sz="1600" dirty="0"/>
              <a:t> </a:t>
            </a:r>
            <a:r>
              <a:rPr lang="de-DE" sz="1600" dirty="0" err="1"/>
              <a:t>of</a:t>
            </a:r>
            <a:r>
              <a:rPr lang="de-DE" sz="1600" dirty="0"/>
              <a:t> </a:t>
            </a:r>
            <a:r>
              <a:rPr lang="de-DE" sz="1600" dirty="0" err="1"/>
              <a:t>model</a:t>
            </a:r>
            <a:r>
              <a:rPr lang="de-DE" sz="1600" dirty="0"/>
              <a:t> </a:t>
            </a:r>
            <a:r>
              <a:rPr lang="de-DE" sz="1600" dirty="0" err="1"/>
              <a:t>antioxidants</a:t>
            </a:r>
            <a:r>
              <a:rPr lang="de-DE" sz="1600" dirty="0"/>
              <a:t> </a:t>
            </a:r>
            <a:endParaRPr lang="de-DE" sz="1600" baseline="30000" dirty="0"/>
          </a:p>
        </p:txBody>
      </p:sp>
      <p:sp>
        <p:nvSpPr>
          <p:cNvPr id="3" name="Textplatzhalter 2"/>
          <p:cNvSpPr>
            <a:spLocks noGrp="1"/>
          </p:cNvSpPr>
          <p:nvPr>
            <p:ph type="body" sz="quarter" idx="11"/>
          </p:nvPr>
        </p:nvSpPr>
        <p:spPr>
          <a:xfrm>
            <a:off x="287999" y="1905001"/>
            <a:ext cx="8013789" cy="1693618"/>
          </a:xfrm>
        </p:spPr>
        <p:txBody>
          <a:bodyPr/>
          <a:lstStyle/>
          <a:p>
            <a:pPr>
              <a:lnSpc>
                <a:spcPct val="100000"/>
              </a:lnSpc>
              <a:spcAft>
                <a:spcPts val="600"/>
              </a:spcAft>
            </a:pPr>
            <a:r>
              <a:rPr lang="en-US" dirty="0"/>
              <a:t>The following model anti-oxidants and their degradation products were used:</a:t>
            </a:r>
          </a:p>
          <a:p>
            <a:pPr marL="0" indent="0">
              <a:lnSpc>
                <a:spcPct val="100000"/>
              </a:lnSpc>
              <a:spcAft>
                <a:spcPts val="600"/>
              </a:spcAft>
              <a:buNone/>
            </a:pPr>
            <a:endParaRPr lang="en-US" dirty="0"/>
          </a:p>
          <a:p>
            <a:pPr>
              <a:lnSpc>
                <a:spcPct val="100000"/>
              </a:lnSpc>
              <a:spcAft>
                <a:spcPts val="600"/>
              </a:spcAft>
            </a:pPr>
            <a:endParaRPr lang="en-US"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10</a:t>
            </a:fld>
            <a:endParaRPr lang="de-DE" dirty="0"/>
          </a:p>
        </p:txBody>
      </p:sp>
      <p:sp>
        <p:nvSpPr>
          <p:cNvPr id="4" name="Textfeld 3">
            <a:extLst>
              <a:ext uri="{FF2B5EF4-FFF2-40B4-BE49-F238E27FC236}">
                <a16:creationId xmlns:a16="http://schemas.microsoft.com/office/drawing/2014/main" id="{DF5141F5-49F3-4C2D-9E84-DB6BC3F11218}"/>
              </a:ext>
            </a:extLst>
          </p:cNvPr>
          <p:cNvSpPr txBox="1"/>
          <p:nvPr/>
        </p:nvSpPr>
        <p:spPr>
          <a:xfrm>
            <a:off x="1655595" y="3805678"/>
            <a:ext cx="1696298" cy="400110"/>
          </a:xfrm>
          <a:prstGeom prst="rect">
            <a:avLst/>
          </a:prstGeom>
          <a:noFill/>
        </p:spPr>
        <p:txBody>
          <a:bodyPr wrap="none" rtlCol="0">
            <a:spAutoFit/>
          </a:bodyPr>
          <a:lstStyle/>
          <a:p>
            <a:pPr algn="ctr"/>
            <a:r>
              <a:rPr lang="de-DE" sz="1000" dirty="0" err="1"/>
              <a:t>Dibutylhydroxytoluene</a:t>
            </a:r>
            <a:r>
              <a:rPr lang="de-DE" sz="1000" dirty="0"/>
              <a:t> (BHT)</a:t>
            </a:r>
          </a:p>
          <a:p>
            <a:pPr algn="ctr"/>
            <a:r>
              <a:rPr lang="de-DE" sz="1000" dirty="0"/>
              <a:t>MW 220.1827 g/</a:t>
            </a:r>
            <a:r>
              <a:rPr lang="de-DE" sz="1000" dirty="0" err="1"/>
              <a:t>mol</a:t>
            </a:r>
            <a:endParaRPr lang="en-US" sz="1000" dirty="0"/>
          </a:p>
        </p:txBody>
      </p:sp>
      <p:pic>
        <p:nvPicPr>
          <p:cNvPr id="5" name="Grafik 4">
            <a:extLst>
              <a:ext uri="{FF2B5EF4-FFF2-40B4-BE49-F238E27FC236}">
                <a16:creationId xmlns:a16="http://schemas.microsoft.com/office/drawing/2014/main" id="{82CFA33C-8BE6-430C-BFAF-31647CA8F569}"/>
              </a:ext>
            </a:extLst>
          </p:cNvPr>
          <p:cNvPicPr>
            <a:picLocks noChangeAspect="1"/>
          </p:cNvPicPr>
          <p:nvPr/>
        </p:nvPicPr>
        <p:blipFill rotWithShape="1">
          <a:blip r:embed="rId2"/>
          <a:srcRect l="8314" t="23034" r="55516" b="10156"/>
          <a:stretch/>
        </p:blipFill>
        <p:spPr>
          <a:xfrm>
            <a:off x="1888577" y="2775774"/>
            <a:ext cx="1018252" cy="967340"/>
          </a:xfrm>
          <a:prstGeom prst="rect">
            <a:avLst/>
          </a:prstGeom>
          <a:effectLst>
            <a:outerShdw blurRad="50800" dist="38100" dir="2700000" algn="tl" rotWithShape="0">
              <a:prstClr val="black">
                <a:alpha val="40000"/>
              </a:prstClr>
            </a:outerShdw>
          </a:effectLst>
        </p:spPr>
      </p:pic>
      <p:grpSp>
        <p:nvGrpSpPr>
          <p:cNvPr id="8" name="Gruppieren 7">
            <a:extLst>
              <a:ext uri="{FF2B5EF4-FFF2-40B4-BE49-F238E27FC236}">
                <a16:creationId xmlns:a16="http://schemas.microsoft.com/office/drawing/2014/main" id="{F4920A12-7FE6-4CEF-A828-73E8A2FBDB63}"/>
              </a:ext>
            </a:extLst>
          </p:cNvPr>
          <p:cNvGrpSpPr/>
          <p:nvPr/>
        </p:nvGrpSpPr>
        <p:grpSpPr>
          <a:xfrm>
            <a:off x="4891553" y="2800113"/>
            <a:ext cx="1150219" cy="899963"/>
            <a:chOff x="3484345" y="2843151"/>
            <a:chExt cx="1150219" cy="899963"/>
          </a:xfrm>
        </p:grpSpPr>
        <p:sp>
          <p:nvSpPr>
            <p:cNvPr id="7" name="Rechteck 6">
              <a:extLst>
                <a:ext uri="{FF2B5EF4-FFF2-40B4-BE49-F238E27FC236}">
                  <a16:creationId xmlns:a16="http://schemas.microsoft.com/office/drawing/2014/main" id="{EA3E7BDC-2225-4AE2-9A36-10AD9E50CEA5}"/>
                </a:ext>
              </a:extLst>
            </p:cNvPr>
            <p:cNvSpPr/>
            <p:nvPr/>
          </p:nvSpPr>
          <p:spPr>
            <a:xfrm>
              <a:off x="3484345" y="2843151"/>
              <a:ext cx="1150219" cy="899963"/>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Grafik 5">
              <a:extLst>
                <a:ext uri="{FF2B5EF4-FFF2-40B4-BE49-F238E27FC236}">
                  <a16:creationId xmlns:a16="http://schemas.microsoft.com/office/drawing/2014/main" id="{D8B220B1-618B-4161-9DB3-22169C201E34}"/>
                </a:ext>
              </a:extLst>
            </p:cNvPr>
            <p:cNvPicPr>
              <a:picLocks noChangeAspect="1"/>
            </p:cNvPicPr>
            <p:nvPr/>
          </p:nvPicPr>
          <p:blipFill>
            <a:blip r:embed="rId3"/>
            <a:stretch>
              <a:fillRect/>
            </a:stretch>
          </p:blipFill>
          <p:spPr>
            <a:xfrm>
              <a:off x="3556534" y="2903704"/>
              <a:ext cx="1015466" cy="792673"/>
            </a:xfrm>
            <a:prstGeom prst="rect">
              <a:avLst/>
            </a:prstGeom>
          </p:spPr>
        </p:pic>
      </p:grpSp>
      <p:sp>
        <p:nvSpPr>
          <p:cNvPr id="9" name="Rechteck 8">
            <a:extLst>
              <a:ext uri="{FF2B5EF4-FFF2-40B4-BE49-F238E27FC236}">
                <a16:creationId xmlns:a16="http://schemas.microsoft.com/office/drawing/2014/main" id="{9DA53590-193A-4AE0-92F7-82902F57C01E}"/>
              </a:ext>
            </a:extLst>
          </p:cNvPr>
          <p:cNvSpPr/>
          <p:nvPr/>
        </p:nvSpPr>
        <p:spPr>
          <a:xfrm>
            <a:off x="4891553" y="3805678"/>
            <a:ext cx="1270534" cy="400110"/>
          </a:xfrm>
          <a:prstGeom prst="rect">
            <a:avLst/>
          </a:prstGeom>
        </p:spPr>
        <p:txBody>
          <a:bodyPr wrap="square">
            <a:spAutoFit/>
          </a:bodyPr>
          <a:lstStyle/>
          <a:p>
            <a:pPr algn="ctr"/>
            <a:r>
              <a:rPr lang="pt-BR" sz="1000" dirty="0"/>
              <a:t>DTHP </a:t>
            </a:r>
          </a:p>
          <a:p>
            <a:pPr algn="ctr"/>
            <a:r>
              <a:rPr lang="pt-BR" sz="1000" dirty="0"/>
              <a:t>MW 278.1882 g/mol</a:t>
            </a:r>
            <a:endParaRPr lang="en-US" sz="1000"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11" name="Textfeld 10">
            <a:extLst>
              <a:ext uri="{FF2B5EF4-FFF2-40B4-BE49-F238E27FC236}">
                <a16:creationId xmlns:a16="http://schemas.microsoft.com/office/drawing/2014/main" id="{57850D5E-53C4-4CE5-A65E-2185BD4B012C}"/>
              </a:ext>
            </a:extLst>
          </p:cNvPr>
          <p:cNvSpPr txBox="1"/>
          <p:nvPr/>
        </p:nvSpPr>
        <p:spPr>
          <a:xfrm>
            <a:off x="6188873" y="2993173"/>
            <a:ext cx="1845962" cy="430887"/>
          </a:xfrm>
          <a:prstGeom prst="rect">
            <a:avLst/>
          </a:prstGeom>
          <a:noFill/>
        </p:spPr>
        <p:txBody>
          <a:bodyPr wrap="square" rtlCol="0">
            <a:spAutoFit/>
          </a:bodyPr>
          <a:lstStyle/>
          <a:p>
            <a:r>
              <a:rPr lang="en-US" sz="1100" dirty="0"/>
              <a:t>Degradation product of </a:t>
            </a:r>
            <a:r>
              <a:rPr lang="en-US" sz="1100" dirty="0" err="1"/>
              <a:t>Irganox</a:t>
            </a:r>
            <a:r>
              <a:rPr lang="en-US" sz="1100" dirty="0"/>
              <a:t> 1076, 1135 and 245</a:t>
            </a:r>
          </a:p>
        </p:txBody>
      </p:sp>
    </p:spTree>
    <p:extLst>
      <p:ext uri="{BB962C8B-B14F-4D97-AF65-F5344CB8AC3E}">
        <p14:creationId xmlns:p14="http://schemas.microsoft.com/office/powerpoint/2010/main" val="511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999" y="711568"/>
            <a:ext cx="8049177" cy="1193583"/>
          </a:xfrm>
        </p:spPr>
        <p:txBody>
          <a:bodyPr>
            <a:normAutofit/>
          </a:bodyPr>
          <a:lstStyle/>
          <a:p>
            <a:r>
              <a:rPr lang="de-DE" dirty="0" err="1"/>
              <a:t>Electrochemical</a:t>
            </a:r>
            <a:r>
              <a:rPr lang="de-DE" dirty="0"/>
              <a:t> </a:t>
            </a:r>
            <a:r>
              <a:rPr lang="de-DE" dirty="0" err="1"/>
              <a:t>Activation</a:t>
            </a:r>
            <a:r>
              <a:rPr lang="de-DE" dirty="0"/>
              <a:t> </a:t>
            </a:r>
            <a:br>
              <a:rPr lang="de-DE" dirty="0"/>
            </a:br>
            <a:r>
              <a:rPr lang="de-DE" sz="1600" dirty="0" err="1"/>
              <a:t>electrochemical</a:t>
            </a:r>
            <a:r>
              <a:rPr lang="de-DE" sz="1600" dirty="0"/>
              <a:t> </a:t>
            </a:r>
            <a:r>
              <a:rPr lang="de-DE" sz="1600" dirty="0" err="1"/>
              <a:t>activation</a:t>
            </a:r>
            <a:r>
              <a:rPr lang="de-DE" sz="1600" dirty="0"/>
              <a:t> </a:t>
            </a:r>
            <a:r>
              <a:rPr lang="de-DE" sz="1600" dirty="0" err="1"/>
              <a:t>converts</a:t>
            </a:r>
            <a:r>
              <a:rPr lang="de-DE" sz="1600" dirty="0"/>
              <a:t> </a:t>
            </a:r>
            <a:r>
              <a:rPr lang="de-DE" sz="1600" dirty="0" err="1"/>
              <a:t>the</a:t>
            </a:r>
            <a:r>
              <a:rPr lang="de-DE" sz="1600" dirty="0"/>
              <a:t> anti-</a:t>
            </a:r>
            <a:r>
              <a:rPr lang="de-DE" sz="1600" dirty="0" err="1"/>
              <a:t>oxidants</a:t>
            </a:r>
            <a:r>
              <a:rPr lang="de-DE" sz="1600" dirty="0"/>
              <a:t> </a:t>
            </a:r>
            <a:r>
              <a:rPr lang="de-DE" sz="1600" dirty="0" err="1"/>
              <a:t>to</a:t>
            </a:r>
            <a:r>
              <a:rPr lang="de-DE" sz="1600" dirty="0"/>
              <a:t> </a:t>
            </a:r>
            <a:r>
              <a:rPr lang="de-DE" sz="1600" dirty="0" err="1"/>
              <a:t>it´s</a:t>
            </a:r>
            <a:r>
              <a:rPr lang="de-DE" sz="1600" dirty="0"/>
              <a:t> </a:t>
            </a:r>
            <a:r>
              <a:rPr lang="de-DE" sz="1600" dirty="0" err="1"/>
              <a:t>quinonemethide</a:t>
            </a:r>
            <a:r>
              <a:rPr lang="de-DE" sz="1600" dirty="0"/>
              <a:t> (QM)</a:t>
            </a:r>
            <a:endParaRPr lang="de-DE" sz="16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11</a:t>
            </a:fld>
            <a:endParaRPr lang="de-DE" dirty="0"/>
          </a:p>
        </p:txBody>
      </p:sp>
      <p:sp>
        <p:nvSpPr>
          <p:cNvPr id="4" name="Textfeld 3">
            <a:extLst>
              <a:ext uri="{FF2B5EF4-FFF2-40B4-BE49-F238E27FC236}">
                <a16:creationId xmlns:a16="http://schemas.microsoft.com/office/drawing/2014/main" id="{DF5141F5-49F3-4C2D-9E84-DB6BC3F11218}"/>
              </a:ext>
            </a:extLst>
          </p:cNvPr>
          <p:cNvSpPr txBox="1"/>
          <p:nvPr/>
        </p:nvSpPr>
        <p:spPr>
          <a:xfrm>
            <a:off x="984874" y="3742471"/>
            <a:ext cx="1266692" cy="400110"/>
          </a:xfrm>
          <a:prstGeom prst="rect">
            <a:avLst/>
          </a:prstGeom>
          <a:noFill/>
        </p:spPr>
        <p:txBody>
          <a:bodyPr wrap="none" rtlCol="0">
            <a:spAutoFit/>
          </a:bodyPr>
          <a:lstStyle/>
          <a:p>
            <a:pPr algn="ctr"/>
            <a:r>
              <a:rPr lang="de-DE" sz="1000" dirty="0"/>
              <a:t>BHT</a:t>
            </a:r>
          </a:p>
          <a:p>
            <a:pPr algn="ctr"/>
            <a:r>
              <a:rPr lang="de-DE" sz="1000" dirty="0"/>
              <a:t>MW 220.1827 g/</a:t>
            </a:r>
            <a:r>
              <a:rPr lang="de-DE" sz="1000" dirty="0" err="1"/>
              <a:t>mol</a:t>
            </a:r>
            <a:endParaRPr lang="en-US" sz="1000" dirty="0"/>
          </a:p>
        </p:txBody>
      </p:sp>
      <p:sp>
        <p:nvSpPr>
          <p:cNvPr id="9" name="Rechteck 8">
            <a:extLst>
              <a:ext uri="{FF2B5EF4-FFF2-40B4-BE49-F238E27FC236}">
                <a16:creationId xmlns:a16="http://schemas.microsoft.com/office/drawing/2014/main" id="{9DA53590-193A-4AE0-92F7-82902F57C01E}"/>
              </a:ext>
            </a:extLst>
          </p:cNvPr>
          <p:cNvSpPr/>
          <p:nvPr/>
        </p:nvSpPr>
        <p:spPr>
          <a:xfrm>
            <a:off x="4708116" y="3786644"/>
            <a:ext cx="1270534" cy="400110"/>
          </a:xfrm>
          <a:prstGeom prst="rect">
            <a:avLst/>
          </a:prstGeom>
        </p:spPr>
        <p:txBody>
          <a:bodyPr wrap="square">
            <a:spAutoFit/>
          </a:bodyPr>
          <a:lstStyle/>
          <a:p>
            <a:pPr algn="ctr"/>
            <a:r>
              <a:rPr lang="pt-BR" sz="1000" dirty="0"/>
              <a:t>DTHP</a:t>
            </a:r>
          </a:p>
          <a:p>
            <a:pPr algn="ctr"/>
            <a:r>
              <a:rPr lang="pt-BR" sz="1000" dirty="0"/>
              <a:t>MW 278.1882 g/mol</a:t>
            </a:r>
            <a:endParaRPr lang="en-US" sz="1000"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pic>
        <p:nvPicPr>
          <p:cNvPr id="17" name="Picture 1">
            <a:extLst>
              <a:ext uri="{FF2B5EF4-FFF2-40B4-BE49-F238E27FC236}">
                <a16:creationId xmlns:a16="http://schemas.microsoft.com/office/drawing/2014/main" id="{FDA23B7E-1C0C-4D26-9471-39205DE3D8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71" t="24760" r="4135" b="7870"/>
          <a:stretch/>
        </p:blipFill>
        <p:spPr bwMode="auto">
          <a:xfrm>
            <a:off x="1052666" y="2420754"/>
            <a:ext cx="2787814" cy="11020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pic>
      <p:sp>
        <p:nvSpPr>
          <p:cNvPr id="18" name="Textfeld 17">
            <a:extLst>
              <a:ext uri="{FF2B5EF4-FFF2-40B4-BE49-F238E27FC236}">
                <a16:creationId xmlns:a16="http://schemas.microsoft.com/office/drawing/2014/main" id="{51F44D9B-8E7A-4B7B-A39C-8A132F6AFE48}"/>
              </a:ext>
            </a:extLst>
          </p:cNvPr>
          <p:cNvSpPr txBox="1"/>
          <p:nvPr/>
        </p:nvSpPr>
        <p:spPr>
          <a:xfrm>
            <a:off x="2672503" y="3742471"/>
            <a:ext cx="1266693" cy="400110"/>
          </a:xfrm>
          <a:prstGeom prst="rect">
            <a:avLst/>
          </a:prstGeom>
          <a:noFill/>
        </p:spPr>
        <p:txBody>
          <a:bodyPr wrap="none" rtlCol="0">
            <a:spAutoFit/>
          </a:bodyPr>
          <a:lstStyle/>
          <a:p>
            <a:pPr algn="ctr"/>
            <a:r>
              <a:rPr lang="de-DE" sz="1000" dirty="0"/>
              <a:t>BHT-QM</a:t>
            </a:r>
          </a:p>
          <a:p>
            <a:pPr algn="ctr"/>
            <a:r>
              <a:rPr lang="de-DE" sz="1000" dirty="0"/>
              <a:t>MW 218.1671 g/</a:t>
            </a:r>
            <a:r>
              <a:rPr lang="de-DE" sz="1000" dirty="0" err="1"/>
              <a:t>mol</a:t>
            </a:r>
            <a:endParaRPr lang="en-US" sz="1000" dirty="0"/>
          </a:p>
        </p:txBody>
      </p:sp>
      <p:grpSp>
        <p:nvGrpSpPr>
          <p:cNvPr id="23" name="Gruppieren 22">
            <a:extLst>
              <a:ext uri="{FF2B5EF4-FFF2-40B4-BE49-F238E27FC236}">
                <a16:creationId xmlns:a16="http://schemas.microsoft.com/office/drawing/2014/main" id="{5368A748-CF31-481D-A0F8-8B0352481B6C}"/>
              </a:ext>
            </a:extLst>
          </p:cNvPr>
          <p:cNvGrpSpPr/>
          <p:nvPr/>
        </p:nvGrpSpPr>
        <p:grpSpPr>
          <a:xfrm>
            <a:off x="4572528" y="2420755"/>
            <a:ext cx="3462307" cy="1137663"/>
            <a:chOff x="4355432" y="2420754"/>
            <a:chExt cx="3816416" cy="1232033"/>
          </a:xfrm>
        </p:grpSpPr>
        <p:sp>
          <p:nvSpPr>
            <p:cNvPr id="16" name="Rechteck 15">
              <a:extLst>
                <a:ext uri="{FF2B5EF4-FFF2-40B4-BE49-F238E27FC236}">
                  <a16:creationId xmlns:a16="http://schemas.microsoft.com/office/drawing/2014/main" id="{8190FBF7-9C0B-47A2-9131-418301541ED3}"/>
                </a:ext>
              </a:extLst>
            </p:cNvPr>
            <p:cNvSpPr/>
            <p:nvPr/>
          </p:nvSpPr>
          <p:spPr>
            <a:xfrm>
              <a:off x="4355432" y="2420754"/>
              <a:ext cx="3816416" cy="1232033"/>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
              <a:extLst>
                <a:ext uri="{FF2B5EF4-FFF2-40B4-BE49-F238E27FC236}">
                  <a16:creationId xmlns:a16="http://schemas.microsoft.com/office/drawing/2014/main" id="{AE336E50-B382-43B1-892B-199F5B915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513" y="2495033"/>
              <a:ext cx="1423853" cy="11096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Line 4">
              <a:extLst>
                <a:ext uri="{FF2B5EF4-FFF2-40B4-BE49-F238E27FC236}">
                  <a16:creationId xmlns:a16="http://schemas.microsoft.com/office/drawing/2014/main" id="{8778D8FE-7550-4469-A55B-D7BBF356D774}"/>
                </a:ext>
              </a:extLst>
            </p:cNvPr>
            <p:cNvSpPr>
              <a:spLocks noChangeShapeType="1"/>
            </p:cNvSpPr>
            <p:nvPr/>
          </p:nvSpPr>
          <p:spPr bwMode="auto">
            <a:xfrm>
              <a:off x="6045192" y="2990079"/>
              <a:ext cx="364208" cy="856"/>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2" name="Picture 5">
              <a:extLst>
                <a:ext uri="{FF2B5EF4-FFF2-40B4-BE49-F238E27FC236}">
                  <a16:creationId xmlns:a16="http://schemas.microsoft.com/office/drawing/2014/main" id="{D9388492-F9C1-4B0A-86E6-39EBF5A4F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047" y="2495033"/>
              <a:ext cx="1423853" cy="11096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4" name="Rechteck 23">
            <a:extLst>
              <a:ext uri="{FF2B5EF4-FFF2-40B4-BE49-F238E27FC236}">
                <a16:creationId xmlns:a16="http://schemas.microsoft.com/office/drawing/2014/main" id="{AE91B5A8-6D26-41AC-9790-9BDB6EDFEF44}"/>
              </a:ext>
            </a:extLst>
          </p:cNvPr>
          <p:cNvSpPr/>
          <p:nvPr/>
        </p:nvSpPr>
        <p:spPr>
          <a:xfrm>
            <a:off x="6687235" y="3823541"/>
            <a:ext cx="1270534" cy="400110"/>
          </a:xfrm>
          <a:prstGeom prst="rect">
            <a:avLst/>
          </a:prstGeom>
        </p:spPr>
        <p:txBody>
          <a:bodyPr wrap="square">
            <a:spAutoFit/>
          </a:bodyPr>
          <a:lstStyle/>
          <a:p>
            <a:pPr algn="ctr"/>
            <a:r>
              <a:rPr lang="pt-BR" sz="1000" dirty="0"/>
              <a:t>DTHP-QM</a:t>
            </a:r>
          </a:p>
          <a:p>
            <a:pPr algn="ctr"/>
            <a:r>
              <a:rPr lang="pt-BR" sz="1000" dirty="0"/>
              <a:t>MW 276.1725 g/mol</a:t>
            </a:r>
            <a:endParaRPr lang="en-US" sz="1000" dirty="0"/>
          </a:p>
        </p:txBody>
      </p:sp>
      <p:sp>
        <p:nvSpPr>
          <p:cNvPr id="25" name="Textfeld 24">
            <a:extLst>
              <a:ext uri="{FF2B5EF4-FFF2-40B4-BE49-F238E27FC236}">
                <a16:creationId xmlns:a16="http://schemas.microsoft.com/office/drawing/2014/main" id="{0494E28F-6E37-4A1A-BB01-EF68F96EE583}"/>
              </a:ext>
            </a:extLst>
          </p:cNvPr>
          <p:cNvSpPr txBox="1"/>
          <p:nvPr/>
        </p:nvSpPr>
        <p:spPr>
          <a:xfrm>
            <a:off x="2251566" y="2747362"/>
            <a:ext cx="593432" cy="261610"/>
          </a:xfrm>
          <a:prstGeom prst="rect">
            <a:avLst/>
          </a:prstGeom>
          <a:noFill/>
        </p:spPr>
        <p:txBody>
          <a:bodyPr wrap="none" rtlCol="0">
            <a:spAutoFit/>
          </a:bodyPr>
          <a:lstStyle/>
          <a:p>
            <a:r>
              <a:rPr lang="en-US" sz="1100" dirty="0"/>
              <a:t>700mV</a:t>
            </a:r>
          </a:p>
        </p:txBody>
      </p:sp>
      <p:sp>
        <p:nvSpPr>
          <p:cNvPr id="26" name="Textfeld 25">
            <a:extLst>
              <a:ext uri="{FF2B5EF4-FFF2-40B4-BE49-F238E27FC236}">
                <a16:creationId xmlns:a16="http://schemas.microsoft.com/office/drawing/2014/main" id="{58BF1A3E-D9CF-4BD8-B18F-998521E59461}"/>
              </a:ext>
            </a:extLst>
          </p:cNvPr>
          <p:cNvSpPr txBox="1"/>
          <p:nvPr/>
        </p:nvSpPr>
        <p:spPr>
          <a:xfrm>
            <a:off x="5936437" y="2685651"/>
            <a:ext cx="593432" cy="261610"/>
          </a:xfrm>
          <a:prstGeom prst="rect">
            <a:avLst/>
          </a:prstGeom>
          <a:noFill/>
        </p:spPr>
        <p:txBody>
          <a:bodyPr wrap="none" rtlCol="0">
            <a:spAutoFit/>
          </a:bodyPr>
          <a:lstStyle/>
          <a:p>
            <a:r>
              <a:rPr lang="en-US" sz="1100" dirty="0"/>
              <a:t>700mV</a:t>
            </a:r>
          </a:p>
        </p:txBody>
      </p:sp>
    </p:spTree>
    <p:extLst>
      <p:ext uri="{BB962C8B-B14F-4D97-AF65-F5344CB8AC3E}">
        <p14:creationId xmlns:p14="http://schemas.microsoft.com/office/powerpoint/2010/main" val="282117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795A65BC-9361-4778-BBCA-06CEF45BEBE3}"/>
              </a:ext>
            </a:extLst>
          </p:cNvPr>
          <p:cNvSpPr/>
          <p:nvPr/>
        </p:nvSpPr>
        <p:spPr>
          <a:xfrm>
            <a:off x="4764460" y="2266384"/>
            <a:ext cx="1766970" cy="18881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hteck 37">
            <a:extLst>
              <a:ext uri="{FF2B5EF4-FFF2-40B4-BE49-F238E27FC236}">
                <a16:creationId xmlns:a16="http://schemas.microsoft.com/office/drawing/2014/main" id="{548A41B1-7F65-4A65-AEFF-FA15EA9182C0}"/>
              </a:ext>
            </a:extLst>
          </p:cNvPr>
          <p:cNvSpPr/>
          <p:nvPr/>
        </p:nvSpPr>
        <p:spPr>
          <a:xfrm>
            <a:off x="1904163" y="2245807"/>
            <a:ext cx="1813727" cy="18881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87999" y="711568"/>
            <a:ext cx="7638405" cy="1193583"/>
          </a:xfrm>
        </p:spPr>
        <p:txBody>
          <a:bodyPr>
            <a:normAutofit/>
          </a:bodyPr>
          <a:lstStyle/>
          <a:p>
            <a:r>
              <a:rPr lang="de-DE" dirty="0" err="1"/>
              <a:t>Glutathione</a:t>
            </a:r>
            <a:r>
              <a:rPr lang="de-DE" dirty="0"/>
              <a:t> Assay</a:t>
            </a:r>
            <a:br>
              <a:rPr lang="de-DE" dirty="0"/>
            </a:br>
            <a:r>
              <a:rPr lang="de-DE" sz="1600" dirty="0" err="1"/>
              <a:t>glutathione</a:t>
            </a:r>
            <a:r>
              <a:rPr lang="de-DE" sz="1600" dirty="0"/>
              <a:t> was </a:t>
            </a:r>
            <a:r>
              <a:rPr lang="de-DE" sz="1600" dirty="0" err="1"/>
              <a:t>treated</a:t>
            </a:r>
            <a:r>
              <a:rPr lang="de-DE" sz="1600" dirty="0"/>
              <a:t> </a:t>
            </a:r>
            <a:r>
              <a:rPr lang="de-DE" sz="1600" dirty="0" err="1"/>
              <a:t>with</a:t>
            </a:r>
            <a:r>
              <a:rPr lang="de-DE" sz="1600" dirty="0"/>
              <a:t> </a:t>
            </a:r>
            <a:r>
              <a:rPr lang="de-DE" sz="1600" dirty="0" err="1"/>
              <a:t>electrochmically</a:t>
            </a:r>
            <a:r>
              <a:rPr lang="de-DE" sz="1600" dirty="0"/>
              <a:t> </a:t>
            </a:r>
            <a:r>
              <a:rPr lang="de-DE" sz="1600" dirty="0" err="1"/>
              <a:t>activated</a:t>
            </a:r>
            <a:r>
              <a:rPr lang="de-DE" sz="1600" dirty="0"/>
              <a:t> anti-</a:t>
            </a:r>
            <a:r>
              <a:rPr lang="de-DE" sz="1600" dirty="0" err="1"/>
              <a:t>oxidants</a:t>
            </a:r>
            <a:endParaRPr lang="de-DE" sz="1600" baseline="30000" dirty="0"/>
          </a:p>
        </p:txBody>
      </p:sp>
      <p:sp>
        <p:nvSpPr>
          <p:cNvPr id="3" name="Textplatzhalter 2"/>
          <p:cNvSpPr>
            <a:spLocks noGrp="1"/>
          </p:cNvSpPr>
          <p:nvPr>
            <p:ph type="body" sz="quarter" idx="11"/>
          </p:nvPr>
        </p:nvSpPr>
        <p:spPr>
          <a:xfrm>
            <a:off x="287999" y="1905001"/>
            <a:ext cx="8013789" cy="1693618"/>
          </a:xfrm>
        </p:spPr>
        <p:txBody>
          <a:bodyPr/>
          <a:lstStyle/>
          <a:p>
            <a:pPr>
              <a:lnSpc>
                <a:spcPct val="100000"/>
              </a:lnSpc>
              <a:spcAft>
                <a:spcPts val="600"/>
              </a:spcAft>
            </a:pPr>
            <a:r>
              <a:rPr lang="en-US" dirty="0"/>
              <a:t>Screening for BHT conjugates with Glutathione</a:t>
            </a:r>
          </a:p>
          <a:p>
            <a:pPr marL="0" indent="0">
              <a:lnSpc>
                <a:spcPct val="100000"/>
              </a:lnSpc>
              <a:spcAft>
                <a:spcPts val="600"/>
              </a:spcAft>
              <a:buNone/>
            </a:pPr>
            <a:endParaRPr lang="en-US" dirty="0"/>
          </a:p>
          <a:p>
            <a:pPr>
              <a:lnSpc>
                <a:spcPct val="100000"/>
              </a:lnSpc>
              <a:spcAft>
                <a:spcPts val="600"/>
              </a:spcAft>
            </a:pPr>
            <a:endParaRPr lang="en-US"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12</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pic>
        <p:nvPicPr>
          <p:cNvPr id="16" name="Picture 1">
            <a:extLst>
              <a:ext uri="{FF2B5EF4-FFF2-40B4-BE49-F238E27FC236}">
                <a16:creationId xmlns:a16="http://schemas.microsoft.com/office/drawing/2014/main" id="{9A8457CD-72AF-44CE-903D-12B332A42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09" t="57255" r="69921" b="3832"/>
          <a:stretch/>
        </p:blipFill>
        <p:spPr bwMode="auto">
          <a:xfrm>
            <a:off x="5904650" y="2475474"/>
            <a:ext cx="518327" cy="12003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1">
            <a:extLst>
              <a:ext uri="{FF2B5EF4-FFF2-40B4-BE49-F238E27FC236}">
                <a16:creationId xmlns:a16="http://schemas.microsoft.com/office/drawing/2014/main" id="{A0025F45-BA84-43C7-86D6-B5071B636D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54" t="7480" r="80993" b="52051"/>
          <a:stretch/>
        </p:blipFill>
        <p:spPr bwMode="auto">
          <a:xfrm>
            <a:off x="4808873" y="2303540"/>
            <a:ext cx="666959" cy="16907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feld 10">
            <a:extLst>
              <a:ext uri="{FF2B5EF4-FFF2-40B4-BE49-F238E27FC236}">
                <a16:creationId xmlns:a16="http://schemas.microsoft.com/office/drawing/2014/main" id="{A3A60ED6-C9E5-497F-8562-9580D856F3A2}"/>
              </a:ext>
            </a:extLst>
          </p:cNvPr>
          <p:cNvSpPr txBox="1"/>
          <p:nvPr/>
        </p:nvSpPr>
        <p:spPr>
          <a:xfrm>
            <a:off x="5188508" y="2333671"/>
            <a:ext cx="356188" cy="253916"/>
          </a:xfrm>
          <a:prstGeom prst="rect">
            <a:avLst/>
          </a:prstGeom>
          <a:noFill/>
        </p:spPr>
        <p:txBody>
          <a:bodyPr wrap="none" rtlCol="0">
            <a:spAutoFit/>
          </a:bodyPr>
          <a:lstStyle/>
          <a:p>
            <a:r>
              <a:rPr lang="en-US" sz="1050" dirty="0"/>
              <a:t>TIC</a:t>
            </a:r>
          </a:p>
        </p:txBody>
      </p:sp>
      <p:sp>
        <p:nvSpPr>
          <p:cNvPr id="18" name="Textfeld 17">
            <a:extLst>
              <a:ext uri="{FF2B5EF4-FFF2-40B4-BE49-F238E27FC236}">
                <a16:creationId xmlns:a16="http://schemas.microsoft.com/office/drawing/2014/main" id="{DA7E2691-1317-4A48-A548-2C0B3F6DF1C9}"/>
              </a:ext>
            </a:extLst>
          </p:cNvPr>
          <p:cNvSpPr txBox="1"/>
          <p:nvPr/>
        </p:nvSpPr>
        <p:spPr>
          <a:xfrm>
            <a:off x="5188508" y="3091040"/>
            <a:ext cx="360996" cy="253916"/>
          </a:xfrm>
          <a:prstGeom prst="rect">
            <a:avLst/>
          </a:prstGeom>
          <a:noFill/>
        </p:spPr>
        <p:txBody>
          <a:bodyPr wrap="none" rtlCol="0">
            <a:spAutoFit/>
          </a:bodyPr>
          <a:lstStyle/>
          <a:p>
            <a:r>
              <a:rPr lang="en-US" sz="1050" dirty="0"/>
              <a:t>XIC</a:t>
            </a:r>
          </a:p>
        </p:txBody>
      </p:sp>
      <p:sp>
        <p:nvSpPr>
          <p:cNvPr id="19" name="Textfeld 18">
            <a:extLst>
              <a:ext uri="{FF2B5EF4-FFF2-40B4-BE49-F238E27FC236}">
                <a16:creationId xmlns:a16="http://schemas.microsoft.com/office/drawing/2014/main" id="{E42902BC-269F-4B25-A061-32E0A59E5BF0}"/>
              </a:ext>
            </a:extLst>
          </p:cNvPr>
          <p:cNvSpPr txBox="1"/>
          <p:nvPr/>
        </p:nvSpPr>
        <p:spPr>
          <a:xfrm>
            <a:off x="4931061" y="3918258"/>
            <a:ext cx="409086" cy="215444"/>
          </a:xfrm>
          <a:prstGeom prst="rect">
            <a:avLst/>
          </a:prstGeom>
          <a:noFill/>
        </p:spPr>
        <p:txBody>
          <a:bodyPr wrap="none" rtlCol="0">
            <a:spAutoFit/>
          </a:bodyPr>
          <a:lstStyle/>
          <a:p>
            <a:r>
              <a:rPr lang="en-US" sz="800" dirty="0"/>
              <a:t>[min]</a:t>
            </a:r>
          </a:p>
        </p:txBody>
      </p:sp>
      <p:sp>
        <p:nvSpPr>
          <p:cNvPr id="21" name="Textfeld 20">
            <a:extLst>
              <a:ext uri="{FF2B5EF4-FFF2-40B4-BE49-F238E27FC236}">
                <a16:creationId xmlns:a16="http://schemas.microsoft.com/office/drawing/2014/main" id="{87BDD839-6263-4E36-B701-18D813CEA1DD}"/>
              </a:ext>
            </a:extLst>
          </p:cNvPr>
          <p:cNvSpPr txBox="1"/>
          <p:nvPr/>
        </p:nvSpPr>
        <p:spPr>
          <a:xfrm>
            <a:off x="5959360" y="3675809"/>
            <a:ext cx="410690" cy="215444"/>
          </a:xfrm>
          <a:prstGeom prst="rect">
            <a:avLst/>
          </a:prstGeom>
          <a:noFill/>
        </p:spPr>
        <p:txBody>
          <a:bodyPr wrap="none" rtlCol="0">
            <a:spAutoFit/>
          </a:bodyPr>
          <a:lstStyle/>
          <a:p>
            <a:r>
              <a:rPr lang="en-US" sz="800" dirty="0"/>
              <a:t>[m/z]</a:t>
            </a:r>
          </a:p>
        </p:txBody>
      </p:sp>
      <p:cxnSp>
        <p:nvCxnSpPr>
          <p:cNvPr id="23" name="Gerade Verbindung mit Pfeil 22">
            <a:extLst>
              <a:ext uri="{FF2B5EF4-FFF2-40B4-BE49-F238E27FC236}">
                <a16:creationId xmlns:a16="http://schemas.microsoft.com/office/drawing/2014/main" id="{24E3ACFE-8A71-4066-AC7E-BD6CB8111A1A}"/>
              </a:ext>
            </a:extLst>
          </p:cNvPr>
          <p:cNvCxnSpPr/>
          <p:nvPr/>
        </p:nvCxnSpPr>
        <p:spPr>
          <a:xfrm>
            <a:off x="5318461" y="2718499"/>
            <a:ext cx="717082" cy="231006"/>
          </a:xfrm>
          <a:prstGeom prst="straightConnector1">
            <a:avLst/>
          </a:prstGeom>
          <a:ln w="190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D80CF5F9-4ADD-4B50-A5D7-C424C22FEDC1}"/>
              </a:ext>
            </a:extLst>
          </p:cNvPr>
          <p:cNvCxnSpPr>
            <a:cxnSpLocks/>
          </p:cNvCxnSpPr>
          <p:nvPr/>
        </p:nvCxnSpPr>
        <p:spPr>
          <a:xfrm flipH="1">
            <a:off x="5454147" y="3179400"/>
            <a:ext cx="483527" cy="266214"/>
          </a:xfrm>
          <a:prstGeom prst="straightConnector1">
            <a:avLst/>
          </a:prstGeom>
          <a:ln w="190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CC306D98-72AB-4542-B39C-7E7A014010E0}"/>
              </a:ext>
            </a:extLst>
          </p:cNvPr>
          <p:cNvSpPr txBox="1"/>
          <p:nvPr/>
        </p:nvSpPr>
        <p:spPr>
          <a:xfrm>
            <a:off x="5669021" y="2253371"/>
            <a:ext cx="954107" cy="253916"/>
          </a:xfrm>
          <a:prstGeom prst="rect">
            <a:avLst/>
          </a:prstGeom>
          <a:noFill/>
        </p:spPr>
        <p:txBody>
          <a:bodyPr wrap="none" rtlCol="0">
            <a:spAutoFit/>
          </a:bodyPr>
          <a:lstStyle/>
          <a:p>
            <a:r>
              <a:rPr lang="en-US" sz="1050" dirty="0"/>
              <a:t>GSH+BHT-QM</a:t>
            </a:r>
          </a:p>
        </p:txBody>
      </p:sp>
      <p:pic>
        <p:nvPicPr>
          <p:cNvPr id="28" name="Picture 2">
            <a:extLst>
              <a:ext uri="{FF2B5EF4-FFF2-40B4-BE49-F238E27FC236}">
                <a16:creationId xmlns:a16="http://schemas.microsoft.com/office/drawing/2014/main" id="{D639346B-ACDB-4BF8-BD33-242B0F5684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98" t="8180" r="80796" b="51923"/>
          <a:stretch/>
        </p:blipFill>
        <p:spPr bwMode="auto">
          <a:xfrm>
            <a:off x="2071364" y="2346751"/>
            <a:ext cx="583389" cy="16524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 name="Picture 2">
            <a:extLst>
              <a:ext uri="{FF2B5EF4-FFF2-40B4-BE49-F238E27FC236}">
                <a16:creationId xmlns:a16="http://schemas.microsoft.com/office/drawing/2014/main" id="{BD4042A7-2D32-4127-80F6-678B0E5273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73" t="57692" r="69833" b="5000"/>
          <a:stretch/>
        </p:blipFill>
        <p:spPr bwMode="auto">
          <a:xfrm>
            <a:off x="3114400" y="2391015"/>
            <a:ext cx="521762" cy="13077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 name="Textfeld 31">
            <a:extLst>
              <a:ext uri="{FF2B5EF4-FFF2-40B4-BE49-F238E27FC236}">
                <a16:creationId xmlns:a16="http://schemas.microsoft.com/office/drawing/2014/main" id="{43629E0D-636C-4645-BC26-D950DB20C3CE}"/>
              </a:ext>
            </a:extLst>
          </p:cNvPr>
          <p:cNvSpPr txBox="1"/>
          <p:nvPr/>
        </p:nvSpPr>
        <p:spPr>
          <a:xfrm>
            <a:off x="2433163" y="2342304"/>
            <a:ext cx="356188" cy="253916"/>
          </a:xfrm>
          <a:prstGeom prst="rect">
            <a:avLst/>
          </a:prstGeom>
          <a:noFill/>
        </p:spPr>
        <p:txBody>
          <a:bodyPr wrap="none" rtlCol="0">
            <a:spAutoFit/>
          </a:bodyPr>
          <a:lstStyle/>
          <a:p>
            <a:r>
              <a:rPr lang="en-US" sz="1050" dirty="0"/>
              <a:t>TIC</a:t>
            </a:r>
          </a:p>
        </p:txBody>
      </p:sp>
      <p:sp>
        <p:nvSpPr>
          <p:cNvPr id="33" name="Textfeld 32">
            <a:extLst>
              <a:ext uri="{FF2B5EF4-FFF2-40B4-BE49-F238E27FC236}">
                <a16:creationId xmlns:a16="http://schemas.microsoft.com/office/drawing/2014/main" id="{441F9E67-6077-4795-90FC-CE5DC63B192B}"/>
              </a:ext>
            </a:extLst>
          </p:cNvPr>
          <p:cNvSpPr txBox="1"/>
          <p:nvPr/>
        </p:nvSpPr>
        <p:spPr>
          <a:xfrm>
            <a:off x="2433163" y="3099673"/>
            <a:ext cx="360996" cy="253916"/>
          </a:xfrm>
          <a:prstGeom prst="rect">
            <a:avLst/>
          </a:prstGeom>
          <a:noFill/>
        </p:spPr>
        <p:txBody>
          <a:bodyPr wrap="none" rtlCol="0">
            <a:spAutoFit/>
          </a:bodyPr>
          <a:lstStyle/>
          <a:p>
            <a:r>
              <a:rPr lang="en-US" sz="1050" dirty="0"/>
              <a:t>XIC</a:t>
            </a:r>
          </a:p>
        </p:txBody>
      </p:sp>
      <p:cxnSp>
        <p:nvCxnSpPr>
          <p:cNvPr id="34" name="Gerade Verbindung mit Pfeil 33">
            <a:extLst>
              <a:ext uri="{FF2B5EF4-FFF2-40B4-BE49-F238E27FC236}">
                <a16:creationId xmlns:a16="http://schemas.microsoft.com/office/drawing/2014/main" id="{F7784031-2EE0-4EB7-8243-91DC5A08A536}"/>
              </a:ext>
            </a:extLst>
          </p:cNvPr>
          <p:cNvCxnSpPr/>
          <p:nvPr/>
        </p:nvCxnSpPr>
        <p:spPr>
          <a:xfrm>
            <a:off x="2563116" y="2727132"/>
            <a:ext cx="717082" cy="231006"/>
          </a:xfrm>
          <a:prstGeom prst="straightConnector1">
            <a:avLst/>
          </a:prstGeom>
          <a:ln w="190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Gerade Verbindung mit Pfeil 34">
            <a:extLst>
              <a:ext uri="{FF2B5EF4-FFF2-40B4-BE49-F238E27FC236}">
                <a16:creationId xmlns:a16="http://schemas.microsoft.com/office/drawing/2014/main" id="{90AC4A56-407D-4603-8C71-78BB43F530A8}"/>
              </a:ext>
            </a:extLst>
          </p:cNvPr>
          <p:cNvCxnSpPr>
            <a:cxnSpLocks/>
          </p:cNvCxnSpPr>
          <p:nvPr/>
        </p:nvCxnSpPr>
        <p:spPr>
          <a:xfrm flipH="1">
            <a:off x="2698802" y="3188033"/>
            <a:ext cx="483527" cy="266214"/>
          </a:xfrm>
          <a:prstGeom prst="straightConnector1">
            <a:avLst/>
          </a:prstGeom>
          <a:ln w="190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feld 35">
            <a:extLst>
              <a:ext uri="{FF2B5EF4-FFF2-40B4-BE49-F238E27FC236}">
                <a16:creationId xmlns:a16="http://schemas.microsoft.com/office/drawing/2014/main" id="{16DD2B50-50B9-467C-9C45-A5407FAA2DC3}"/>
              </a:ext>
            </a:extLst>
          </p:cNvPr>
          <p:cNvSpPr txBox="1"/>
          <p:nvPr/>
        </p:nvSpPr>
        <p:spPr>
          <a:xfrm>
            <a:off x="2154030" y="3918463"/>
            <a:ext cx="409086" cy="215444"/>
          </a:xfrm>
          <a:prstGeom prst="rect">
            <a:avLst/>
          </a:prstGeom>
          <a:noFill/>
        </p:spPr>
        <p:txBody>
          <a:bodyPr wrap="none" rtlCol="0">
            <a:spAutoFit/>
          </a:bodyPr>
          <a:lstStyle/>
          <a:p>
            <a:r>
              <a:rPr lang="en-US" sz="800" dirty="0"/>
              <a:t>[min]</a:t>
            </a:r>
          </a:p>
        </p:txBody>
      </p:sp>
      <p:sp>
        <p:nvSpPr>
          <p:cNvPr id="37" name="Textfeld 36">
            <a:extLst>
              <a:ext uri="{FF2B5EF4-FFF2-40B4-BE49-F238E27FC236}">
                <a16:creationId xmlns:a16="http://schemas.microsoft.com/office/drawing/2014/main" id="{F730DB5C-C333-4C1C-BBC4-A92B8366195C}"/>
              </a:ext>
            </a:extLst>
          </p:cNvPr>
          <p:cNvSpPr txBox="1"/>
          <p:nvPr/>
        </p:nvSpPr>
        <p:spPr>
          <a:xfrm>
            <a:off x="3182329" y="3676014"/>
            <a:ext cx="410690" cy="215444"/>
          </a:xfrm>
          <a:prstGeom prst="rect">
            <a:avLst/>
          </a:prstGeom>
          <a:noFill/>
        </p:spPr>
        <p:txBody>
          <a:bodyPr wrap="none" rtlCol="0">
            <a:spAutoFit/>
          </a:bodyPr>
          <a:lstStyle/>
          <a:p>
            <a:r>
              <a:rPr lang="en-US" sz="800" dirty="0"/>
              <a:t>[m/z]</a:t>
            </a:r>
          </a:p>
        </p:txBody>
      </p:sp>
      <p:sp>
        <p:nvSpPr>
          <p:cNvPr id="40" name="Textfeld 39">
            <a:extLst>
              <a:ext uri="{FF2B5EF4-FFF2-40B4-BE49-F238E27FC236}">
                <a16:creationId xmlns:a16="http://schemas.microsoft.com/office/drawing/2014/main" id="{05D43C35-6F8D-42CD-A8CF-7BF39C39F210}"/>
              </a:ext>
            </a:extLst>
          </p:cNvPr>
          <p:cNvSpPr txBox="1"/>
          <p:nvPr/>
        </p:nvSpPr>
        <p:spPr>
          <a:xfrm>
            <a:off x="2813192" y="2271249"/>
            <a:ext cx="984565" cy="253916"/>
          </a:xfrm>
          <a:prstGeom prst="rect">
            <a:avLst/>
          </a:prstGeom>
          <a:noFill/>
        </p:spPr>
        <p:txBody>
          <a:bodyPr wrap="none" rtlCol="0">
            <a:spAutoFit/>
          </a:bodyPr>
          <a:lstStyle/>
          <a:p>
            <a:r>
              <a:rPr lang="en-US" sz="1050" dirty="0"/>
              <a:t>GSH+ BHT-QM</a:t>
            </a:r>
          </a:p>
        </p:txBody>
      </p:sp>
      <p:sp>
        <p:nvSpPr>
          <p:cNvPr id="41" name="Textfeld 40">
            <a:extLst>
              <a:ext uri="{FF2B5EF4-FFF2-40B4-BE49-F238E27FC236}">
                <a16:creationId xmlns:a16="http://schemas.microsoft.com/office/drawing/2014/main" id="{0453A5A7-FA38-4F09-8BD0-C510A597E843}"/>
              </a:ext>
            </a:extLst>
          </p:cNvPr>
          <p:cNvSpPr txBox="1"/>
          <p:nvPr/>
        </p:nvSpPr>
        <p:spPr>
          <a:xfrm>
            <a:off x="1828666" y="4202704"/>
            <a:ext cx="1930985" cy="400110"/>
          </a:xfrm>
          <a:prstGeom prst="rect">
            <a:avLst/>
          </a:prstGeom>
          <a:noFill/>
        </p:spPr>
        <p:txBody>
          <a:bodyPr wrap="square" rtlCol="0">
            <a:spAutoFit/>
          </a:bodyPr>
          <a:lstStyle/>
          <a:p>
            <a:pPr algn="ctr"/>
            <a:r>
              <a:rPr lang="en-US" sz="1000" dirty="0"/>
              <a:t>BHT without prior electrochemical activation</a:t>
            </a:r>
          </a:p>
        </p:txBody>
      </p:sp>
      <p:sp>
        <p:nvSpPr>
          <p:cNvPr id="42" name="Textfeld 41">
            <a:extLst>
              <a:ext uri="{FF2B5EF4-FFF2-40B4-BE49-F238E27FC236}">
                <a16:creationId xmlns:a16="http://schemas.microsoft.com/office/drawing/2014/main" id="{37B62112-DA45-4AEE-8412-0A0A590B5B8B}"/>
              </a:ext>
            </a:extLst>
          </p:cNvPr>
          <p:cNvSpPr txBox="1"/>
          <p:nvPr/>
        </p:nvSpPr>
        <p:spPr>
          <a:xfrm>
            <a:off x="4764460" y="4202704"/>
            <a:ext cx="1930985" cy="400110"/>
          </a:xfrm>
          <a:prstGeom prst="rect">
            <a:avLst/>
          </a:prstGeom>
          <a:noFill/>
        </p:spPr>
        <p:txBody>
          <a:bodyPr wrap="square" rtlCol="0">
            <a:spAutoFit/>
          </a:bodyPr>
          <a:lstStyle/>
          <a:p>
            <a:pPr algn="ctr"/>
            <a:r>
              <a:rPr lang="en-US" sz="1000" dirty="0"/>
              <a:t>BHT converted to QM by electrochemical activation</a:t>
            </a:r>
          </a:p>
        </p:txBody>
      </p:sp>
      <p:pic>
        <p:nvPicPr>
          <p:cNvPr id="43" name="Picture 1">
            <a:extLst>
              <a:ext uri="{FF2B5EF4-FFF2-40B4-BE49-F238E27FC236}">
                <a16:creationId xmlns:a16="http://schemas.microsoft.com/office/drawing/2014/main" id="{1C89A2FC-4FDE-47EA-88F6-41132E64D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09" t="57255" r="69921" b="37260"/>
          <a:stretch/>
        </p:blipFill>
        <p:spPr bwMode="auto">
          <a:xfrm>
            <a:off x="3170535" y="2525165"/>
            <a:ext cx="518327" cy="1691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 name="Textfeld 43">
            <a:extLst>
              <a:ext uri="{FF2B5EF4-FFF2-40B4-BE49-F238E27FC236}">
                <a16:creationId xmlns:a16="http://schemas.microsoft.com/office/drawing/2014/main" id="{47D2B535-9C48-4DF4-ABC1-C106D27D8516}"/>
              </a:ext>
            </a:extLst>
          </p:cNvPr>
          <p:cNvSpPr txBox="1"/>
          <p:nvPr/>
        </p:nvSpPr>
        <p:spPr>
          <a:xfrm rot="19827620">
            <a:off x="2529049" y="3131531"/>
            <a:ext cx="683200" cy="215444"/>
          </a:xfrm>
          <a:prstGeom prst="rect">
            <a:avLst/>
          </a:prstGeom>
          <a:noFill/>
        </p:spPr>
        <p:txBody>
          <a:bodyPr wrap="none" rtlCol="0">
            <a:spAutoFit/>
          </a:bodyPr>
          <a:lstStyle/>
          <a:p>
            <a:r>
              <a:rPr lang="en-US" sz="800" dirty="0"/>
              <a:t>@ 526.2583</a:t>
            </a:r>
          </a:p>
        </p:txBody>
      </p:sp>
      <p:sp>
        <p:nvSpPr>
          <p:cNvPr id="45" name="Textfeld 44">
            <a:extLst>
              <a:ext uri="{FF2B5EF4-FFF2-40B4-BE49-F238E27FC236}">
                <a16:creationId xmlns:a16="http://schemas.microsoft.com/office/drawing/2014/main" id="{3EDF6961-C39F-446E-9620-C961E0BC8BA3}"/>
              </a:ext>
            </a:extLst>
          </p:cNvPr>
          <p:cNvSpPr txBox="1"/>
          <p:nvPr/>
        </p:nvSpPr>
        <p:spPr>
          <a:xfrm rot="19827620">
            <a:off x="5267453" y="3112744"/>
            <a:ext cx="683200" cy="215444"/>
          </a:xfrm>
          <a:prstGeom prst="rect">
            <a:avLst/>
          </a:prstGeom>
          <a:noFill/>
        </p:spPr>
        <p:txBody>
          <a:bodyPr wrap="none" rtlCol="0">
            <a:spAutoFit/>
          </a:bodyPr>
          <a:lstStyle/>
          <a:p>
            <a:r>
              <a:rPr lang="en-US" sz="800" dirty="0"/>
              <a:t>@ 526.2583</a:t>
            </a:r>
          </a:p>
        </p:txBody>
      </p:sp>
    </p:spTree>
    <p:extLst>
      <p:ext uri="{BB962C8B-B14F-4D97-AF65-F5344CB8AC3E}">
        <p14:creationId xmlns:p14="http://schemas.microsoft.com/office/powerpoint/2010/main" val="117164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hteck 62">
            <a:extLst>
              <a:ext uri="{FF2B5EF4-FFF2-40B4-BE49-F238E27FC236}">
                <a16:creationId xmlns:a16="http://schemas.microsoft.com/office/drawing/2014/main" id="{5A582E5E-62E0-4185-AAC8-9ABA8E0AB187}"/>
              </a:ext>
            </a:extLst>
          </p:cNvPr>
          <p:cNvSpPr/>
          <p:nvPr/>
        </p:nvSpPr>
        <p:spPr>
          <a:xfrm>
            <a:off x="2025507" y="2329746"/>
            <a:ext cx="1909924" cy="18881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hteck 46">
            <a:extLst>
              <a:ext uri="{FF2B5EF4-FFF2-40B4-BE49-F238E27FC236}">
                <a16:creationId xmlns:a16="http://schemas.microsoft.com/office/drawing/2014/main" id="{52A34E2D-1FEE-481E-8390-8CB6A49F638D}"/>
              </a:ext>
            </a:extLst>
          </p:cNvPr>
          <p:cNvSpPr/>
          <p:nvPr/>
        </p:nvSpPr>
        <p:spPr>
          <a:xfrm>
            <a:off x="4704303" y="2316891"/>
            <a:ext cx="1909924" cy="18881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87999" y="711568"/>
            <a:ext cx="7638405" cy="1193583"/>
          </a:xfrm>
        </p:spPr>
        <p:txBody>
          <a:bodyPr>
            <a:normAutofit/>
          </a:bodyPr>
          <a:lstStyle/>
          <a:p>
            <a:r>
              <a:rPr lang="de-DE" dirty="0" err="1"/>
              <a:t>Glutathione</a:t>
            </a:r>
            <a:r>
              <a:rPr lang="de-DE" dirty="0"/>
              <a:t> Assay</a:t>
            </a:r>
            <a:br>
              <a:rPr lang="de-DE" dirty="0"/>
            </a:br>
            <a:r>
              <a:rPr lang="de-DE" sz="1600" dirty="0" err="1"/>
              <a:t>glutathione</a:t>
            </a:r>
            <a:r>
              <a:rPr lang="de-DE" sz="1600" dirty="0"/>
              <a:t> was </a:t>
            </a:r>
            <a:r>
              <a:rPr lang="de-DE" sz="1600" dirty="0" err="1"/>
              <a:t>treated</a:t>
            </a:r>
            <a:r>
              <a:rPr lang="de-DE" sz="1600" dirty="0"/>
              <a:t> </a:t>
            </a:r>
            <a:r>
              <a:rPr lang="de-DE" sz="1600" dirty="0" err="1"/>
              <a:t>with</a:t>
            </a:r>
            <a:r>
              <a:rPr lang="de-DE" sz="1600" dirty="0"/>
              <a:t> </a:t>
            </a:r>
            <a:r>
              <a:rPr lang="de-DE" sz="1600" dirty="0" err="1"/>
              <a:t>electrochmically</a:t>
            </a:r>
            <a:r>
              <a:rPr lang="de-DE" sz="1600" dirty="0"/>
              <a:t> </a:t>
            </a:r>
            <a:r>
              <a:rPr lang="de-DE" sz="1600" dirty="0" err="1"/>
              <a:t>activated</a:t>
            </a:r>
            <a:r>
              <a:rPr lang="de-DE" sz="1600" dirty="0"/>
              <a:t> anti-</a:t>
            </a:r>
            <a:r>
              <a:rPr lang="de-DE" sz="1600" dirty="0" err="1"/>
              <a:t>oxidants</a:t>
            </a:r>
            <a:endParaRPr lang="de-DE" sz="1600" baseline="30000" dirty="0"/>
          </a:p>
        </p:txBody>
      </p:sp>
      <p:sp>
        <p:nvSpPr>
          <p:cNvPr id="3" name="Textplatzhalter 2"/>
          <p:cNvSpPr>
            <a:spLocks noGrp="1"/>
          </p:cNvSpPr>
          <p:nvPr>
            <p:ph type="body" sz="quarter" idx="11"/>
          </p:nvPr>
        </p:nvSpPr>
        <p:spPr>
          <a:xfrm>
            <a:off x="287999" y="1905001"/>
            <a:ext cx="8013789" cy="1693618"/>
          </a:xfrm>
        </p:spPr>
        <p:txBody>
          <a:bodyPr/>
          <a:lstStyle/>
          <a:p>
            <a:pPr>
              <a:lnSpc>
                <a:spcPct val="100000"/>
              </a:lnSpc>
              <a:spcAft>
                <a:spcPts val="600"/>
              </a:spcAft>
            </a:pPr>
            <a:r>
              <a:rPr lang="en-US" dirty="0"/>
              <a:t>Screening for DTHP conjugates with Glutathione</a:t>
            </a:r>
          </a:p>
          <a:p>
            <a:pPr marL="0" indent="0">
              <a:lnSpc>
                <a:spcPct val="100000"/>
              </a:lnSpc>
              <a:spcAft>
                <a:spcPts val="600"/>
              </a:spcAft>
              <a:buNone/>
            </a:pPr>
            <a:endParaRPr lang="en-US" dirty="0"/>
          </a:p>
          <a:p>
            <a:pPr>
              <a:lnSpc>
                <a:spcPct val="100000"/>
              </a:lnSpc>
              <a:spcAft>
                <a:spcPts val="600"/>
              </a:spcAft>
            </a:pPr>
            <a:endParaRPr lang="en-US"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13</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41" name="Textfeld 40">
            <a:extLst>
              <a:ext uri="{FF2B5EF4-FFF2-40B4-BE49-F238E27FC236}">
                <a16:creationId xmlns:a16="http://schemas.microsoft.com/office/drawing/2014/main" id="{0453A5A7-FA38-4F09-8BD0-C510A597E843}"/>
              </a:ext>
            </a:extLst>
          </p:cNvPr>
          <p:cNvSpPr txBox="1"/>
          <p:nvPr/>
        </p:nvSpPr>
        <p:spPr>
          <a:xfrm>
            <a:off x="2025507" y="4197269"/>
            <a:ext cx="1930985" cy="400110"/>
          </a:xfrm>
          <a:prstGeom prst="rect">
            <a:avLst/>
          </a:prstGeom>
          <a:noFill/>
        </p:spPr>
        <p:txBody>
          <a:bodyPr wrap="square" rtlCol="0">
            <a:spAutoFit/>
          </a:bodyPr>
          <a:lstStyle/>
          <a:p>
            <a:pPr algn="ctr"/>
            <a:r>
              <a:rPr lang="en-US" sz="1000" dirty="0"/>
              <a:t>DTHP without prior electrochemical activation</a:t>
            </a:r>
          </a:p>
        </p:txBody>
      </p:sp>
      <p:sp>
        <p:nvSpPr>
          <p:cNvPr id="42" name="Textfeld 41">
            <a:extLst>
              <a:ext uri="{FF2B5EF4-FFF2-40B4-BE49-F238E27FC236}">
                <a16:creationId xmlns:a16="http://schemas.microsoft.com/office/drawing/2014/main" id="{37B62112-DA45-4AEE-8412-0A0A590B5B8B}"/>
              </a:ext>
            </a:extLst>
          </p:cNvPr>
          <p:cNvSpPr txBox="1"/>
          <p:nvPr/>
        </p:nvSpPr>
        <p:spPr>
          <a:xfrm>
            <a:off x="4764460" y="4202704"/>
            <a:ext cx="1930985" cy="400110"/>
          </a:xfrm>
          <a:prstGeom prst="rect">
            <a:avLst/>
          </a:prstGeom>
          <a:noFill/>
        </p:spPr>
        <p:txBody>
          <a:bodyPr wrap="square" rtlCol="0">
            <a:spAutoFit/>
          </a:bodyPr>
          <a:lstStyle/>
          <a:p>
            <a:pPr algn="ctr"/>
            <a:r>
              <a:rPr lang="en-US" sz="1000" dirty="0"/>
              <a:t>DTHP converted to QM by electrochemical activation</a:t>
            </a:r>
          </a:p>
        </p:txBody>
      </p:sp>
      <p:pic>
        <p:nvPicPr>
          <p:cNvPr id="31" name="Picture 1">
            <a:extLst>
              <a:ext uri="{FF2B5EF4-FFF2-40B4-BE49-F238E27FC236}">
                <a16:creationId xmlns:a16="http://schemas.microsoft.com/office/drawing/2014/main" id="{822FA35A-5928-488C-B75F-5E812B09B6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439" t="57445" r="32527" b="3831"/>
          <a:stretch/>
        </p:blipFill>
        <p:spPr bwMode="auto">
          <a:xfrm>
            <a:off x="5954892" y="2509573"/>
            <a:ext cx="526542" cy="13498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 name="Picture 1">
            <a:extLst>
              <a:ext uri="{FF2B5EF4-FFF2-40B4-BE49-F238E27FC236}">
                <a16:creationId xmlns:a16="http://schemas.microsoft.com/office/drawing/2014/main" id="{FF295CD2-CCA0-458A-8365-FA392DE5A9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21" t="7533" r="80601" b="51857"/>
          <a:stretch/>
        </p:blipFill>
        <p:spPr bwMode="auto">
          <a:xfrm>
            <a:off x="4848195" y="2335958"/>
            <a:ext cx="666648" cy="17835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Textfeld 47">
            <a:extLst>
              <a:ext uri="{FF2B5EF4-FFF2-40B4-BE49-F238E27FC236}">
                <a16:creationId xmlns:a16="http://schemas.microsoft.com/office/drawing/2014/main" id="{D88C5870-CE2B-441E-AFFC-A42A2A45F078}"/>
              </a:ext>
            </a:extLst>
          </p:cNvPr>
          <p:cNvSpPr txBox="1"/>
          <p:nvPr/>
        </p:nvSpPr>
        <p:spPr>
          <a:xfrm>
            <a:off x="5215565" y="2382616"/>
            <a:ext cx="356188" cy="253916"/>
          </a:xfrm>
          <a:prstGeom prst="rect">
            <a:avLst/>
          </a:prstGeom>
          <a:noFill/>
        </p:spPr>
        <p:txBody>
          <a:bodyPr wrap="none" rtlCol="0">
            <a:spAutoFit/>
          </a:bodyPr>
          <a:lstStyle/>
          <a:p>
            <a:r>
              <a:rPr lang="en-US" sz="1050" dirty="0"/>
              <a:t>TIC</a:t>
            </a:r>
          </a:p>
        </p:txBody>
      </p:sp>
      <p:sp>
        <p:nvSpPr>
          <p:cNvPr id="49" name="Textfeld 48">
            <a:extLst>
              <a:ext uri="{FF2B5EF4-FFF2-40B4-BE49-F238E27FC236}">
                <a16:creationId xmlns:a16="http://schemas.microsoft.com/office/drawing/2014/main" id="{0AF2ECC7-B2B9-499C-ADC1-66310C80C07C}"/>
              </a:ext>
            </a:extLst>
          </p:cNvPr>
          <p:cNvSpPr txBox="1"/>
          <p:nvPr/>
        </p:nvSpPr>
        <p:spPr>
          <a:xfrm>
            <a:off x="5259698" y="3194585"/>
            <a:ext cx="360996" cy="253916"/>
          </a:xfrm>
          <a:prstGeom prst="rect">
            <a:avLst/>
          </a:prstGeom>
          <a:noFill/>
        </p:spPr>
        <p:txBody>
          <a:bodyPr wrap="none" rtlCol="0">
            <a:spAutoFit/>
          </a:bodyPr>
          <a:lstStyle/>
          <a:p>
            <a:r>
              <a:rPr lang="en-US" sz="1050" dirty="0"/>
              <a:t>XIC</a:t>
            </a:r>
          </a:p>
        </p:txBody>
      </p:sp>
      <p:sp>
        <p:nvSpPr>
          <p:cNvPr id="50" name="Textfeld 49">
            <a:extLst>
              <a:ext uri="{FF2B5EF4-FFF2-40B4-BE49-F238E27FC236}">
                <a16:creationId xmlns:a16="http://schemas.microsoft.com/office/drawing/2014/main" id="{CFA25C14-C748-4ED3-AA5E-DF823AD76280}"/>
              </a:ext>
            </a:extLst>
          </p:cNvPr>
          <p:cNvSpPr txBox="1"/>
          <p:nvPr/>
        </p:nvSpPr>
        <p:spPr>
          <a:xfrm>
            <a:off x="5002251" y="4021803"/>
            <a:ext cx="409086" cy="215444"/>
          </a:xfrm>
          <a:prstGeom prst="rect">
            <a:avLst/>
          </a:prstGeom>
          <a:noFill/>
        </p:spPr>
        <p:txBody>
          <a:bodyPr wrap="none" rtlCol="0">
            <a:spAutoFit/>
          </a:bodyPr>
          <a:lstStyle/>
          <a:p>
            <a:r>
              <a:rPr lang="en-US" sz="800" dirty="0"/>
              <a:t>[min]</a:t>
            </a:r>
          </a:p>
        </p:txBody>
      </p:sp>
      <p:sp>
        <p:nvSpPr>
          <p:cNvPr id="51" name="Textfeld 50">
            <a:extLst>
              <a:ext uri="{FF2B5EF4-FFF2-40B4-BE49-F238E27FC236}">
                <a16:creationId xmlns:a16="http://schemas.microsoft.com/office/drawing/2014/main" id="{DD0A7F79-A506-488E-B89E-51CF99E72195}"/>
              </a:ext>
            </a:extLst>
          </p:cNvPr>
          <p:cNvSpPr txBox="1"/>
          <p:nvPr/>
        </p:nvSpPr>
        <p:spPr>
          <a:xfrm>
            <a:off x="6030550" y="3779354"/>
            <a:ext cx="410690" cy="215444"/>
          </a:xfrm>
          <a:prstGeom prst="rect">
            <a:avLst/>
          </a:prstGeom>
          <a:noFill/>
        </p:spPr>
        <p:txBody>
          <a:bodyPr wrap="none" rtlCol="0">
            <a:spAutoFit/>
          </a:bodyPr>
          <a:lstStyle/>
          <a:p>
            <a:r>
              <a:rPr lang="en-US" sz="800" dirty="0"/>
              <a:t>[m/z]</a:t>
            </a:r>
          </a:p>
        </p:txBody>
      </p:sp>
      <p:cxnSp>
        <p:nvCxnSpPr>
          <p:cNvPr id="52" name="Gerade Verbindung mit Pfeil 51">
            <a:extLst>
              <a:ext uri="{FF2B5EF4-FFF2-40B4-BE49-F238E27FC236}">
                <a16:creationId xmlns:a16="http://schemas.microsoft.com/office/drawing/2014/main" id="{3550C7EB-4D83-43DB-8FF6-1191C3484686}"/>
              </a:ext>
            </a:extLst>
          </p:cNvPr>
          <p:cNvCxnSpPr/>
          <p:nvPr/>
        </p:nvCxnSpPr>
        <p:spPr>
          <a:xfrm>
            <a:off x="5389651" y="2822044"/>
            <a:ext cx="717082" cy="231006"/>
          </a:xfrm>
          <a:prstGeom prst="straightConnector1">
            <a:avLst/>
          </a:prstGeom>
          <a:ln w="190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feld 52">
            <a:extLst>
              <a:ext uri="{FF2B5EF4-FFF2-40B4-BE49-F238E27FC236}">
                <a16:creationId xmlns:a16="http://schemas.microsoft.com/office/drawing/2014/main" id="{44A5A793-504A-439F-B8E2-854B22748A9F}"/>
              </a:ext>
            </a:extLst>
          </p:cNvPr>
          <p:cNvSpPr txBox="1"/>
          <p:nvPr/>
        </p:nvSpPr>
        <p:spPr>
          <a:xfrm rot="19827620">
            <a:off x="5338643" y="3216289"/>
            <a:ext cx="683200" cy="215444"/>
          </a:xfrm>
          <a:prstGeom prst="rect">
            <a:avLst/>
          </a:prstGeom>
          <a:noFill/>
        </p:spPr>
        <p:txBody>
          <a:bodyPr wrap="none" rtlCol="0">
            <a:spAutoFit/>
          </a:bodyPr>
          <a:lstStyle/>
          <a:p>
            <a:r>
              <a:rPr lang="en-US" sz="800" dirty="0"/>
              <a:t>@ 584.2643</a:t>
            </a:r>
          </a:p>
        </p:txBody>
      </p:sp>
      <p:cxnSp>
        <p:nvCxnSpPr>
          <p:cNvPr id="54" name="Gerade Verbindung mit Pfeil 53">
            <a:extLst>
              <a:ext uri="{FF2B5EF4-FFF2-40B4-BE49-F238E27FC236}">
                <a16:creationId xmlns:a16="http://schemas.microsoft.com/office/drawing/2014/main" id="{64CD4233-BC9C-463D-AFBF-321985032992}"/>
              </a:ext>
            </a:extLst>
          </p:cNvPr>
          <p:cNvCxnSpPr>
            <a:cxnSpLocks/>
          </p:cNvCxnSpPr>
          <p:nvPr/>
        </p:nvCxnSpPr>
        <p:spPr>
          <a:xfrm flipH="1">
            <a:off x="5471365" y="3273796"/>
            <a:ext cx="483527" cy="266214"/>
          </a:xfrm>
          <a:prstGeom prst="straightConnector1">
            <a:avLst/>
          </a:prstGeom>
          <a:ln w="190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5" name="Picture 1">
            <a:extLst>
              <a:ext uri="{FF2B5EF4-FFF2-40B4-BE49-F238E27FC236}">
                <a16:creationId xmlns:a16="http://schemas.microsoft.com/office/drawing/2014/main" id="{842720A9-2C9F-49DE-B67C-784919F571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73" t="56940" r="32755"/>
          <a:stretch/>
        </p:blipFill>
        <p:spPr bwMode="auto">
          <a:xfrm>
            <a:off x="3271984" y="2410758"/>
            <a:ext cx="542727" cy="1539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 name="Picture 1">
            <a:extLst>
              <a:ext uri="{FF2B5EF4-FFF2-40B4-BE49-F238E27FC236}">
                <a16:creationId xmlns:a16="http://schemas.microsoft.com/office/drawing/2014/main" id="{CC02E4A6-17B1-427C-B153-508D329743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65" t="7406" r="80192" b="52749"/>
          <a:stretch/>
        </p:blipFill>
        <p:spPr bwMode="auto">
          <a:xfrm>
            <a:off x="2201548" y="2349678"/>
            <a:ext cx="670711" cy="16935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 name="Textfeld 56">
            <a:extLst>
              <a:ext uri="{FF2B5EF4-FFF2-40B4-BE49-F238E27FC236}">
                <a16:creationId xmlns:a16="http://schemas.microsoft.com/office/drawing/2014/main" id="{526870F0-F440-4359-9852-46A9CBD338EB}"/>
              </a:ext>
            </a:extLst>
          </p:cNvPr>
          <p:cNvSpPr txBox="1"/>
          <p:nvPr/>
        </p:nvSpPr>
        <p:spPr>
          <a:xfrm>
            <a:off x="2536904" y="2382616"/>
            <a:ext cx="356188" cy="253916"/>
          </a:xfrm>
          <a:prstGeom prst="rect">
            <a:avLst/>
          </a:prstGeom>
          <a:noFill/>
        </p:spPr>
        <p:txBody>
          <a:bodyPr wrap="none" rtlCol="0">
            <a:spAutoFit/>
          </a:bodyPr>
          <a:lstStyle/>
          <a:p>
            <a:r>
              <a:rPr lang="en-US" sz="1050" dirty="0"/>
              <a:t>TIC</a:t>
            </a:r>
          </a:p>
        </p:txBody>
      </p:sp>
      <p:sp>
        <p:nvSpPr>
          <p:cNvPr id="58" name="Textfeld 57">
            <a:extLst>
              <a:ext uri="{FF2B5EF4-FFF2-40B4-BE49-F238E27FC236}">
                <a16:creationId xmlns:a16="http://schemas.microsoft.com/office/drawing/2014/main" id="{93721A71-4ED2-434D-8CA3-C2B3C5DDA5CA}"/>
              </a:ext>
            </a:extLst>
          </p:cNvPr>
          <p:cNvSpPr txBox="1"/>
          <p:nvPr/>
        </p:nvSpPr>
        <p:spPr>
          <a:xfrm>
            <a:off x="2581037" y="3194585"/>
            <a:ext cx="360996" cy="253916"/>
          </a:xfrm>
          <a:prstGeom prst="rect">
            <a:avLst/>
          </a:prstGeom>
          <a:noFill/>
        </p:spPr>
        <p:txBody>
          <a:bodyPr wrap="none" rtlCol="0">
            <a:spAutoFit/>
          </a:bodyPr>
          <a:lstStyle/>
          <a:p>
            <a:r>
              <a:rPr lang="en-US" sz="1050" dirty="0"/>
              <a:t>XIC</a:t>
            </a:r>
          </a:p>
        </p:txBody>
      </p:sp>
      <p:cxnSp>
        <p:nvCxnSpPr>
          <p:cNvPr id="59" name="Gerade Verbindung mit Pfeil 58">
            <a:extLst>
              <a:ext uri="{FF2B5EF4-FFF2-40B4-BE49-F238E27FC236}">
                <a16:creationId xmlns:a16="http://schemas.microsoft.com/office/drawing/2014/main" id="{A2FE91EA-0535-4935-976A-0D9D7BBA12D6}"/>
              </a:ext>
            </a:extLst>
          </p:cNvPr>
          <p:cNvCxnSpPr/>
          <p:nvPr/>
        </p:nvCxnSpPr>
        <p:spPr>
          <a:xfrm>
            <a:off x="2710990" y="2822044"/>
            <a:ext cx="717082" cy="231006"/>
          </a:xfrm>
          <a:prstGeom prst="straightConnector1">
            <a:avLst/>
          </a:prstGeom>
          <a:ln w="190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60" name="Textfeld 59">
            <a:extLst>
              <a:ext uri="{FF2B5EF4-FFF2-40B4-BE49-F238E27FC236}">
                <a16:creationId xmlns:a16="http://schemas.microsoft.com/office/drawing/2014/main" id="{4072C741-92A4-49FF-AB39-8C0CFCCAD91D}"/>
              </a:ext>
            </a:extLst>
          </p:cNvPr>
          <p:cNvSpPr txBox="1"/>
          <p:nvPr/>
        </p:nvSpPr>
        <p:spPr>
          <a:xfrm rot="19827620">
            <a:off x="2659982" y="3216289"/>
            <a:ext cx="683200" cy="215444"/>
          </a:xfrm>
          <a:prstGeom prst="rect">
            <a:avLst/>
          </a:prstGeom>
          <a:noFill/>
        </p:spPr>
        <p:txBody>
          <a:bodyPr wrap="none" rtlCol="0">
            <a:spAutoFit/>
          </a:bodyPr>
          <a:lstStyle/>
          <a:p>
            <a:r>
              <a:rPr lang="en-US" sz="800" dirty="0"/>
              <a:t>@ 584.2643</a:t>
            </a:r>
          </a:p>
        </p:txBody>
      </p:sp>
      <p:cxnSp>
        <p:nvCxnSpPr>
          <p:cNvPr id="61" name="Gerade Verbindung mit Pfeil 60">
            <a:extLst>
              <a:ext uri="{FF2B5EF4-FFF2-40B4-BE49-F238E27FC236}">
                <a16:creationId xmlns:a16="http://schemas.microsoft.com/office/drawing/2014/main" id="{4E8E5EE0-0419-4EC1-AEA6-9C0D7FB4D4A9}"/>
              </a:ext>
            </a:extLst>
          </p:cNvPr>
          <p:cNvCxnSpPr>
            <a:cxnSpLocks/>
          </p:cNvCxnSpPr>
          <p:nvPr/>
        </p:nvCxnSpPr>
        <p:spPr>
          <a:xfrm flipH="1">
            <a:off x="2792704" y="3273796"/>
            <a:ext cx="483527" cy="266214"/>
          </a:xfrm>
          <a:prstGeom prst="straightConnector1">
            <a:avLst/>
          </a:prstGeom>
          <a:ln w="190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2" name="Picture 1">
            <a:extLst>
              <a:ext uri="{FF2B5EF4-FFF2-40B4-BE49-F238E27FC236}">
                <a16:creationId xmlns:a16="http://schemas.microsoft.com/office/drawing/2014/main" id="{81EA31BE-DA44-4F49-9718-CF7FCBB212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439" t="57445" r="32527" b="37575"/>
          <a:stretch/>
        </p:blipFill>
        <p:spPr bwMode="auto">
          <a:xfrm>
            <a:off x="3296625" y="2601345"/>
            <a:ext cx="526542" cy="1736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 name="Textfeld 63">
            <a:extLst>
              <a:ext uri="{FF2B5EF4-FFF2-40B4-BE49-F238E27FC236}">
                <a16:creationId xmlns:a16="http://schemas.microsoft.com/office/drawing/2014/main" id="{D150938B-4B3E-485A-9F45-282D87C8C5AD}"/>
              </a:ext>
            </a:extLst>
          </p:cNvPr>
          <p:cNvSpPr txBox="1"/>
          <p:nvPr/>
        </p:nvSpPr>
        <p:spPr>
          <a:xfrm>
            <a:off x="2323590" y="3981825"/>
            <a:ext cx="409086" cy="215444"/>
          </a:xfrm>
          <a:prstGeom prst="rect">
            <a:avLst/>
          </a:prstGeom>
          <a:noFill/>
        </p:spPr>
        <p:txBody>
          <a:bodyPr wrap="none" rtlCol="0">
            <a:spAutoFit/>
          </a:bodyPr>
          <a:lstStyle/>
          <a:p>
            <a:r>
              <a:rPr lang="en-US" sz="800" dirty="0"/>
              <a:t>[min]</a:t>
            </a:r>
          </a:p>
        </p:txBody>
      </p:sp>
      <p:sp>
        <p:nvSpPr>
          <p:cNvPr id="65" name="Textfeld 64">
            <a:extLst>
              <a:ext uri="{FF2B5EF4-FFF2-40B4-BE49-F238E27FC236}">
                <a16:creationId xmlns:a16="http://schemas.microsoft.com/office/drawing/2014/main" id="{EB449871-B708-4D7C-B251-5B57782D02BF}"/>
              </a:ext>
            </a:extLst>
          </p:cNvPr>
          <p:cNvSpPr txBox="1"/>
          <p:nvPr/>
        </p:nvSpPr>
        <p:spPr>
          <a:xfrm>
            <a:off x="3351889" y="3739376"/>
            <a:ext cx="410690" cy="215444"/>
          </a:xfrm>
          <a:prstGeom prst="rect">
            <a:avLst/>
          </a:prstGeom>
          <a:noFill/>
        </p:spPr>
        <p:txBody>
          <a:bodyPr wrap="none" rtlCol="0">
            <a:spAutoFit/>
          </a:bodyPr>
          <a:lstStyle/>
          <a:p>
            <a:r>
              <a:rPr lang="en-US" sz="800" dirty="0"/>
              <a:t>[m/z]</a:t>
            </a:r>
          </a:p>
        </p:txBody>
      </p:sp>
      <p:sp>
        <p:nvSpPr>
          <p:cNvPr id="29" name="Textfeld 28">
            <a:extLst>
              <a:ext uri="{FF2B5EF4-FFF2-40B4-BE49-F238E27FC236}">
                <a16:creationId xmlns:a16="http://schemas.microsoft.com/office/drawing/2014/main" id="{627CF406-5651-47A7-83F3-E91CD8F0D7C3}"/>
              </a:ext>
            </a:extLst>
          </p:cNvPr>
          <p:cNvSpPr txBox="1"/>
          <p:nvPr/>
        </p:nvSpPr>
        <p:spPr>
          <a:xfrm>
            <a:off x="5633853" y="2283515"/>
            <a:ext cx="1032655" cy="253916"/>
          </a:xfrm>
          <a:prstGeom prst="rect">
            <a:avLst/>
          </a:prstGeom>
          <a:noFill/>
        </p:spPr>
        <p:txBody>
          <a:bodyPr wrap="none" rtlCol="0">
            <a:spAutoFit/>
          </a:bodyPr>
          <a:lstStyle/>
          <a:p>
            <a:r>
              <a:rPr lang="en-US" sz="1050" dirty="0"/>
              <a:t>GSH+DTHP-QM</a:t>
            </a:r>
          </a:p>
        </p:txBody>
      </p:sp>
      <p:sp>
        <p:nvSpPr>
          <p:cNvPr id="30" name="Textfeld 29">
            <a:extLst>
              <a:ext uri="{FF2B5EF4-FFF2-40B4-BE49-F238E27FC236}">
                <a16:creationId xmlns:a16="http://schemas.microsoft.com/office/drawing/2014/main" id="{C515FD13-4AE7-4F31-BADF-D6C0F5D9C219}"/>
              </a:ext>
            </a:extLst>
          </p:cNvPr>
          <p:cNvSpPr txBox="1"/>
          <p:nvPr/>
        </p:nvSpPr>
        <p:spPr>
          <a:xfrm>
            <a:off x="2813192" y="2271249"/>
            <a:ext cx="1063112" cy="253916"/>
          </a:xfrm>
          <a:prstGeom prst="rect">
            <a:avLst/>
          </a:prstGeom>
          <a:noFill/>
        </p:spPr>
        <p:txBody>
          <a:bodyPr wrap="none" rtlCol="0">
            <a:spAutoFit/>
          </a:bodyPr>
          <a:lstStyle/>
          <a:p>
            <a:r>
              <a:rPr lang="en-US" sz="1050" dirty="0"/>
              <a:t>GSH+ DTHP-QM</a:t>
            </a:r>
          </a:p>
        </p:txBody>
      </p:sp>
    </p:spTree>
    <p:extLst>
      <p:ext uri="{BB962C8B-B14F-4D97-AF65-F5344CB8AC3E}">
        <p14:creationId xmlns:p14="http://schemas.microsoft.com/office/powerpoint/2010/main" val="183776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a:extLst>
              <a:ext uri="{FF2B5EF4-FFF2-40B4-BE49-F238E27FC236}">
                <a16:creationId xmlns:a16="http://schemas.microsoft.com/office/drawing/2014/main" id="{52A34E2D-1FEE-481E-8390-8CB6A49F638D}"/>
              </a:ext>
            </a:extLst>
          </p:cNvPr>
          <p:cNvSpPr/>
          <p:nvPr/>
        </p:nvSpPr>
        <p:spPr>
          <a:xfrm>
            <a:off x="4962141" y="2875385"/>
            <a:ext cx="2964263" cy="142003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87999" y="711568"/>
            <a:ext cx="7638405" cy="1193583"/>
          </a:xfrm>
        </p:spPr>
        <p:txBody>
          <a:bodyPr>
            <a:normAutofit/>
          </a:bodyPr>
          <a:lstStyle/>
          <a:p>
            <a:r>
              <a:rPr lang="de-DE" dirty="0"/>
              <a:t>Surrogate </a:t>
            </a:r>
            <a:r>
              <a:rPr lang="de-DE" dirty="0" err="1"/>
              <a:t>Without</a:t>
            </a:r>
            <a:r>
              <a:rPr lang="de-DE" dirty="0"/>
              <a:t> a Free Thiol</a:t>
            </a:r>
            <a:br>
              <a:rPr lang="de-DE" dirty="0"/>
            </a:br>
            <a:r>
              <a:rPr lang="de-DE" sz="1600" dirty="0" err="1"/>
              <a:t>angiotensin</a:t>
            </a:r>
            <a:r>
              <a:rPr lang="de-DE" sz="1600" dirty="0"/>
              <a:t> </a:t>
            </a:r>
            <a:r>
              <a:rPr lang="de-DE" sz="1600" dirty="0" err="1"/>
              <a:t>more</a:t>
            </a:r>
            <a:r>
              <a:rPr lang="de-DE" sz="1600" dirty="0"/>
              <a:t> </a:t>
            </a:r>
            <a:r>
              <a:rPr lang="de-DE" sz="1600" dirty="0" err="1"/>
              <a:t>closely</a:t>
            </a:r>
            <a:r>
              <a:rPr lang="de-DE" sz="1600" dirty="0"/>
              <a:t> </a:t>
            </a:r>
            <a:r>
              <a:rPr lang="de-DE" sz="1600" dirty="0" err="1"/>
              <a:t>resembles</a:t>
            </a:r>
            <a:r>
              <a:rPr lang="de-DE" sz="1600" dirty="0"/>
              <a:t> a </a:t>
            </a:r>
            <a:r>
              <a:rPr lang="de-DE" sz="1600" dirty="0" err="1"/>
              <a:t>protein</a:t>
            </a:r>
            <a:endParaRPr lang="de-DE" sz="1600" baseline="30000" dirty="0"/>
          </a:p>
        </p:txBody>
      </p:sp>
      <p:sp>
        <p:nvSpPr>
          <p:cNvPr id="3" name="Textplatzhalter 2"/>
          <p:cNvSpPr>
            <a:spLocks noGrp="1"/>
          </p:cNvSpPr>
          <p:nvPr>
            <p:ph type="body" sz="quarter" idx="11"/>
          </p:nvPr>
        </p:nvSpPr>
        <p:spPr>
          <a:xfrm>
            <a:off x="287999" y="1905001"/>
            <a:ext cx="8013789" cy="1693618"/>
          </a:xfrm>
        </p:spPr>
        <p:txBody>
          <a:bodyPr/>
          <a:lstStyle/>
          <a:p>
            <a:pPr>
              <a:lnSpc>
                <a:spcPct val="100000"/>
              </a:lnSpc>
              <a:spcAft>
                <a:spcPts val="600"/>
              </a:spcAft>
            </a:pPr>
            <a:r>
              <a:rPr lang="en-US" dirty="0"/>
              <a:t>Angiotensin II was chosen as a surrogate, because it does not have a free thiol.</a:t>
            </a:r>
          </a:p>
          <a:p>
            <a:pPr>
              <a:lnSpc>
                <a:spcPct val="100000"/>
              </a:lnSpc>
              <a:spcAft>
                <a:spcPts val="600"/>
              </a:spcAft>
            </a:pPr>
            <a:r>
              <a:rPr lang="en-US" dirty="0"/>
              <a:t>This molecule more closely resembles a protein. </a:t>
            </a:r>
          </a:p>
          <a:p>
            <a:pPr>
              <a:lnSpc>
                <a:spcPct val="100000"/>
              </a:lnSpc>
              <a:spcAft>
                <a:spcPts val="600"/>
              </a:spcAft>
            </a:pPr>
            <a:r>
              <a:rPr lang="en-US" dirty="0"/>
              <a:t>It still small enough for easy LC-MS analysis.</a:t>
            </a:r>
          </a:p>
          <a:p>
            <a:pPr marL="0" indent="0">
              <a:lnSpc>
                <a:spcPct val="100000"/>
              </a:lnSpc>
              <a:spcAft>
                <a:spcPts val="600"/>
              </a:spcAft>
              <a:buNone/>
            </a:pPr>
            <a:endParaRPr lang="en-US" dirty="0"/>
          </a:p>
          <a:p>
            <a:pPr>
              <a:lnSpc>
                <a:spcPct val="100000"/>
              </a:lnSpc>
              <a:spcAft>
                <a:spcPts val="600"/>
              </a:spcAft>
            </a:pPr>
            <a:endParaRPr lang="en-US"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14</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pic>
        <p:nvPicPr>
          <p:cNvPr id="5" name="Grafik 4">
            <a:extLst>
              <a:ext uri="{FF2B5EF4-FFF2-40B4-BE49-F238E27FC236}">
                <a16:creationId xmlns:a16="http://schemas.microsoft.com/office/drawing/2014/main" id="{C8B0F405-030B-45D8-92EC-0D7E879F11D8}"/>
              </a:ext>
            </a:extLst>
          </p:cNvPr>
          <p:cNvPicPr>
            <a:picLocks noChangeAspect="1"/>
          </p:cNvPicPr>
          <p:nvPr/>
        </p:nvPicPr>
        <p:blipFill>
          <a:blip r:embed="rId2"/>
          <a:stretch>
            <a:fillRect/>
          </a:stretch>
        </p:blipFill>
        <p:spPr>
          <a:xfrm>
            <a:off x="5014048" y="2905282"/>
            <a:ext cx="2783401" cy="1337337"/>
          </a:xfrm>
          <a:prstGeom prst="rect">
            <a:avLst/>
          </a:prstGeom>
        </p:spPr>
      </p:pic>
    </p:spTree>
    <p:extLst>
      <p:ext uri="{BB962C8B-B14F-4D97-AF65-F5344CB8AC3E}">
        <p14:creationId xmlns:p14="http://schemas.microsoft.com/office/powerpoint/2010/main" val="115021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999" y="711568"/>
            <a:ext cx="7638405" cy="1193583"/>
          </a:xfrm>
        </p:spPr>
        <p:txBody>
          <a:bodyPr>
            <a:normAutofit/>
          </a:bodyPr>
          <a:lstStyle/>
          <a:p>
            <a:r>
              <a:rPr lang="de-DE" dirty="0"/>
              <a:t>Angiotensin II Screening Assay</a:t>
            </a:r>
            <a:br>
              <a:rPr lang="de-DE" dirty="0"/>
            </a:br>
            <a:r>
              <a:rPr lang="de-DE" sz="1600" dirty="0" err="1"/>
              <a:t>angiotensin</a:t>
            </a:r>
            <a:r>
              <a:rPr lang="de-DE" sz="1600" dirty="0"/>
              <a:t> was </a:t>
            </a:r>
            <a:r>
              <a:rPr lang="de-DE" sz="1600" dirty="0" err="1"/>
              <a:t>treated</a:t>
            </a:r>
            <a:r>
              <a:rPr lang="de-DE" sz="1600" dirty="0"/>
              <a:t> </a:t>
            </a:r>
            <a:r>
              <a:rPr lang="de-DE" sz="1600" dirty="0" err="1"/>
              <a:t>with</a:t>
            </a:r>
            <a:r>
              <a:rPr lang="de-DE" sz="1600" dirty="0"/>
              <a:t> </a:t>
            </a:r>
            <a:r>
              <a:rPr lang="de-DE" sz="1600" dirty="0" err="1"/>
              <a:t>electrochemically</a:t>
            </a:r>
            <a:r>
              <a:rPr lang="de-DE" sz="1600" dirty="0"/>
              <a:t> </a:t>
            </a:r>
            <a:r>
              <a:rPr lang="de-DE" sz="1600" dirty="0" err="1"/>
              <a:t>activated</a:t>
            </a:r>
            <a:r>
              <a:rPr lang="de-DE" sz="1600" dirty="0"/>
              <a:t> BHT</a:t>
            </a:r>
            <a:endParaRPr lang="de-DE" sz="16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15</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49" name="Rechteck 48">
            <a:extLst>
              <a:ext uri="{FF2B5EF4-FFF2-40B4-BE49-F238E27FC236}">
                <a16:creationId xmlns:a16="http://schemas.microsoft.com/office/drawing/2014/main" id="{E87C25D9-95E5-4A9E-9EA0-CA37B2033AF3}"/>
              </a:ext>
            </a:extLst>
          </p:cNvPr>
          <p:cNvSpPr/>
          <p:nvPr/>
        </p:nvSpPr>
        <p:spPr>
          <a:xfrm>
            <a:off x="4745314" y="1565835"/>
            <a:ext cx="2802968" cy="306809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2">
            <a:extLst>
              <a:ext uri="{FF2B5EF4-FFF2-40B4-BE49-F238E27FC236}">
                <a16:creationId xmlns:a16="http://schemas.microsoft.com/office/drawing/2014/main" id="{BE7A80FB-187F-43D1-9BFC-D859864E654A}"/>
              </a:ext>
            </a:extLst>
          </p:cNvPr>
          <p:cNvSpPr txBox="1">
            <a:spLocks noChangeArrowheads="1"/>
          </p:cNvSpPr>
          <p:nvPr/>
        </p:nvSpPr>
        <p:spPr bwMode="auto">
          <a:xfrm>
            <a:off x="5680970" y="2698796"/>
            <a:ext cx="992880" cy="301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de-DE" sz="1000" dirty="0"/>
              <a:t>Angiotensin II</a:t>
            </a:r>
          </a:p>
        </p:txBody>
      </p:sp>
      <p:sp>
        <p:nvSpPr>
          <p:cNvPr id="10" name="Text Box 3">
            <a:extLst>
              <a:ext uri="{FF2B5EF4-FFF2-40B4-BE49-F238E27FC236}">
                <a16:creationId xmlns:a16="http://schemas.microsoft.com/office/drawing/2014/main" id="{7F6AE269-D8A1-4FEB-805D-32B04BD50FFB}"/>
              </a:ext>
            </a:extLst>
          </p:cNvPr>
          <p:cNvSpPr txBox="1">
            <a:spLocks noChangeArrowheads="1"/>
          </p:cNvSpPr>
          <p:nvPr/>
        </p:nvSpPr>
        <p:spPr bwMode="auto">
          <a:xfrm>
            <a:off x="5618910" y="3264116"/>
            <a:ext cx="1054940" cy="400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de-DE" sz="1000" dirty="0"/>
              <a:t>Angiotensin II +</a:t>
            </a:r>
          </a:p>
          <a:p>
            <a:pPr algn="ctr">
              <a:buClrTx/>
              <a:buFontTx/>
              <a:buNone/>
            </a:pPr>
            <a:r>
              <a:rPr lang="en-US" altLang="de-DE" sz="1000" dirty="0"/>
              <a:t>BHT-QM</a:t>
            </a:r>
          </a:p>
        </p:txBody>
      </p:sp>
      <p:sp>
        <p:nvSpPr>
          <p:cNvPr id="11" name="Text Box 4">
            <a:extLst>
              <a:ext uri="{FF2B5EF4-FFF2-40B4-BE49-F238E27FC236}">
                <a16:creationId xmlns:a16="http://schemas.microsoft.com/office/drawing/2014/main" id="{35EAEF80-1BAE-4DEE-A17C-14EE4AA3B079}"/>
              </a:ext>
            </a:extLst>
          </p:cNvPr>
          <p:cNvSpPr txBox="1">
            <a:spLocks noChangeArrowheads="1"/>
          </p:cNvSpPr>
          <p:nvPr/>
        </p:nvSpPr>
        <p:spPr bwMode="auto">
          <a:xfrm>
            <a:off x="5515767" y="3836770"/>
            <a:ext cx="1346123" cy="435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de-DE" sz="1000" dirty="0"/>
              <a:t>In-source fragment</a:t>
            </a:r>
          </a:p>
          <a:p>
            <a:pPr algn="ctr">
              <a:buClrTx/>
              <a:buFontTx/>
              <a:buNone/>
            </a:pPr>
            <a:r>
              <a:rPr lang="en-US" altLang="de-DE" sz="1000" dirty="0"/>
              <a:t>(BHT-QM)</a:t>
            </a:r>
          </a:p>
        </p:txBody>
      </p:sp>
      <p:pic>
        <p:nvPicPr>
          <p:cNvPr id="21" name="Picture 1">
            <a:extLst>
              <a:ext uri="{FF2B5EF4-FFF2-40B4-BE49-F238E27FC236}">
                <a16:creationId xmlns:a16="http://schemas.microsoft.com/office/drawing/2014/main" id="{71F49063-62A0-45DF-85CF-3BB8C75CA3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420" t="7295" r="50094" b="6330"/>
          <a:stretch/>
        </p:blipFill>
        <p:spPr bwMode="auto">
          <a:xfrm>
            <a:off x="4936227" y="1804894"/>
            <a:ext cx="412199" cy="27334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feld 15">
            <a:extLst>
              <a:ext uri="{FF2B5EF4-FFF2-40B4-BE49-F238E27FC236}">
                <a16:creationId xmlns:a16="http://schemas.microsoft.com/office/drawing/2014/main" id="{8781878E-1840-4160-B2D3-AAD98A079EEF}"/>
              </a:ext>
            </a:extLst>
          </p:cNvPr>
          <p:cNvSpPr txBox="1"/>
          <p:nvPr/>
        </p:nvSpPr>
        <p:spPr>
          <a:xfrm>
            <a:off x="5235845" y="1713088"/>
            <a:ext cx="348172" cy="246221"/>
          </a:xfrm>
          <a:prstGeom prst="rect">
            <a:avLst/>
          </a:prstGeom>
          <a:noFill/>
        </p:spPr>
        <p:txBody>
          <a:bodyPr wrap="none" rtlCol="0">
            <a:spAutoFit/>
          </a:bodyPr>
          <a:lstStyle/>
          <a:p>
            <a:r>
              <a:rPr lang="en-US" sz="1000" dirty="0"/>
              <a:t>TIC</a:t>
            </a:r>
          </a:p>
        </p:txBody>
      </p:sp>
      <p:sp>
        <p:nvSpPr>
          <p:cNvPr id="22" name="Textfeld 21">
            <a:extLst>
              <a:ext uri="{FF2B5EF4-FFF2-40B4-BE49-F238E27FC236}">
                <a16:creationId xmlns:a16="http://schemas.microsoft.com/office/drawing/2014/main" id="{D70AF118-8469-499D-B61A-8934E6291DCF}"/>
              </a:ext>
            </a:extLst>
          </p:cNvPr>
          <p:cNvSpPr txBox="1"/>
          <p:nvPr/>
        </p:nvSpPr>
        <p:spPr>
          <a:xfrm>
            <a:off x="5237579" y="2462964"/>
            <a:ext cx="352982" cy="246221"/>
          </a:xfrm>
          <a:prstGeom prst="rect">
            <a:avLst/>
          </a:prstGeom>
          <a:noFill/>
        </p:spPr>
        <p:txBody>
          <a:bodyPr wrap="none" rtlCol="0">
            <a:spAutoFit/>
          </a:bodyPr>
          <a:lstStyle/>
          <a:p>
            <a:r>
              <a:rPr lang="en-US" sz="1000" dirty="0"/>
              <a:t>XIC</a:t>
            </a:r>
          </a:p>
        </p:txBody>
      </p:sp>
      <p:sp>
        <p:nvSpPr>
          <p:cNvPr id="23" name="Textfeld 22">
            <a:extLst>
              <a:ext uri="{FF2B5EF4-FFF2-40B4-BE49-F238E27FC236}">
                <a16:creationId xmlns:a16="http://schemas.microsoft.com/office/drawing/2014/main" id="{9163E690-1F5E-4600-A4FB-DD948A9B1B44}"/>
              </a:ext>
            </a:extLst>
          </p:cNvPr>
          <p:cNvSpPr txBox="1"/>
          <p:nvPr/>
        </p:nvSpPr>
        <p:spPr>
          <a:xfrm>
            <a:off x="5239313" y="3108936"/>
            <a:ext cx="352982" cy="246221"/>
          </a:xfrm>
          <a:prstGeom prst="rect">
            <a:avLst/>
          </a:prstGeom>
          <a:noFill/>
        </p:spPr>
        <p:txBody>
          <a:bodyPr wrap="none" rtlCol="0">
            <a:spAutoFit/>
          </a:bodyPr>
          <a:lstStyle/>
          <a:p>
            <a:r>
              <a:rPr lang="en-US" sz="1000" dirty="0"/>
              <a:t>XIC</a:t>
            </a:r>
          </a:p>
        </p:txBody>
      </p:sp>
      <p:sp>
        <p:nvSpPr>
          <p:cNvPr id="24" name="Textfeld 23">
            <a:extLst>
              <a:ext uri="{FF2B5EF4-FFF2-40B4-BE49-F238E27FC236}">
                <a16:creationId xmlns:a16="http://schemas.microsoft.com/office/drawing/2014/main" id="{C9963BC2-9AA8-4A17-9840-FFE5C1F72D26}"/>
              </a:ext>
            </a:extLst>
          </p:cNvPr>
          <p:cNvSpPr txBox="1"/>
          <p:nvPr/>
        </p:nvSpPr>
        <p:spPr>
          <a:xfrm>
            <a:off x="5241047" y="3744518"/>
            <a:ext cx="352982" cy="246221"/>
          </a:xfrm>
          <a:prstGeom prst="rect">
            <a:avLst/>
          </a:prstGeom>
          <a:noFill/>
        </p:spPr>
        <p:txBody>
          <a:bodyPr wrap="none" rtlCol="0">
            <a:spAutoFit/>
          </a:bodyPr>
          <a:lstStyle/>
          <a:p>
            <a:r>
              <a:rPr lang="en-US" sz="1000" dirty="0"/>
              <a:t>XIC</a:t>
            </a:r>
          </a:p>
        </p:txBody>
      </p:sp>
      <p:pic>
        <p:nvPicPr>
          <p:cNvPr id="51" name="Grafik 50">
            <a:extLst>
              <a:ext uri="{FF2B5EF4-FFF2-40B4-BE49-F238E27FC236}">
                <a16:creationId xmlns:a16="http://schemas.microsoft.com/office/drawing/2014/main" id="{CD6B8CC1-34E1-41A4-8C47-0CEA58B47191}"/>
              </a:ext>
            </a:extLst>
          </p:cNvPr>
          <p:cNvPicPr>
            <a:picLocks noChangeAspect="1"/>
          </p:cNvPicPr>
          <p:nvPr/>
        </p:nvPicPr>
        <p:blipFill rotWithShape="1">
          <a:blip r:embed="rId3"/>
          <a:srcRect t="1955"/>
          <a:stretch/>
        </p:blipFill>
        <p:spPr>
          <a:xfrm>
            <a:off x="6812656" y="1751548"/>
            <a:ext cx="430118" cy="2770001"/>
          </a:xfrm>
          <a:prstGeom prst="rect">
            <a:avLst/>
          </a:prstGeom>
        </p:spPr>
      </p:pic>
      <p:sp>
        <p:nvSpPr>
          <p:cNvPr id="52" name="Textfeld 51">
            <a:extLst>
              <a:ext uri="{FF2B5EF4-FFF2-40B4-BE49-F238E27FC236}">
                <a16:creationId xmlns:a16="http://schemas.microsoft.com/office/drawing/2014/main" id="{0A491CD6-FC3F-49D9-A7E8-498A3F7D9A80}"/>
              </a:ext>
            </a:extLst>
          </p:cNvPr>
          <p:cNvSpPr txBox="1"/>
          <p:nvPr/>
        </p:nvSpPr>
        <p:spPr>
          <a:xfrm>
            <a:off x="7068688" y="1713088"/>
            <a:ext cx="348172" cy="246221"/>
          </a:xfrm>
          <a:prstGeom prst="rect">
            <a:avLst/>
          </a:prstGeom>
          <a:noFill/>
        </p:spPr>
        <p:txBody>
          <a:bodyPr wrap="none" rtlCol="0">
            <a:spAutoFit/>
          </a:bodyPr>
          <a:lstStyle/>
          <a:p>
            <a:r>
              <a:rPr lang="en-US" sz="1000" dirty="0"/>
              <a:t>TIC</a:t>
            </a:r>
          </a:p>
        </p:txBody>
      </p:sp>
      <p:sp>
        <p:nvSpPr>
          <p:cNvPr id="53" name="Textfeld 52">
            <a:extLst>
              <a:ext uri="{FF2B5EF4-FFF2-40B4-BE49-F238E27FC236}">
                <a16:creationId xmlns:a16="http://schemas.microsoft.com/office/drawing/2014/main" id="{F0A286AE-6F25-4BD3-B0BE-288EB94D5A1E}"/>
              </a:ext>
            </a:extLst>
          </p:cNvPr>
          <p:cNvSpPr txBox="1"/>
          <p:nvPr/>
        </p:nvSpPr>
        <p:spPr>
          <a:xfrm>
            <a:off x="7070422" y="2462964"/>
            <a:ext cx="352982" cy="246221"/>
          </a:xfrm>
          <a:prstGeom prst="rect">
            <a:avLst/>
          </a:prstGeom>
          <a:noFill/>
        </p:spPr>
        <p:txBody>
          <a:bodyPr wrap="none" rtlCol="0">
            <a:spAutoFit/>
          </a:bodyPr>
          <a:lstStyle/>
          <a:p>
            <a:r>
              <a:rPr lang="en-US" sz="1000" dirty="0"/>
              <a:t>XIC</a:t>
            </a:r>
          </a:p>
        </p:txBody>
      </p:sp>
      <p:sp>
        <p:nvSpPr>
          <p:cNvPr id="54" name="Textfeld 53">
            <a:extLst>
              <a:ext uri="{FF2B5EF4-FFF2-40B4-BE49-F238E27FC236}">
                <a16:creationId xmlns:a16="http://schemas.microsoft.com/office/drawing/2014/main" id="{1A286AA6-59A6-4C26-AE92-8C3C98870579}"/>
              </a:ext>
            </a:extLst>
          </p:cNvPr>
          <p:cNvSpPr txBox="1"/>
          <p:nvPr/>
        </p:nvSpPr>
        <p:spPr>
          <a:xfrm>
            <a:off x="7072156" y="3108936"/>
            <a:ext cx="352982" cy="246221"/>
          </a:xfrm>
          <a:prstGeom prst="rect">
            <a:avLst/>
          </a:prstGeom>
          <a:noFill/>
        </p:spPr>
        <p:txBody>
          <a:bodyPr wrap="none" rtlCol="0">
            <a:spAutoFit/>
          </a:bodyPr>
          <a:lstStyle/>
          <a:p>
            <a:r>
              <a:rPr lang="en-US" sz="1000" dirty="0"/>
              <a:t>XIC</a:t>
            </a:r>
          </a:p>
        </p:txBody>
      </p:sp>
      <p:sp>
        <p:nvSpPr>
          <p:cNvPr id="55" name="Textfeld 54">
            <a:extLst>
              <a:ext uri="{FF2B5EF4-FFF2-40B4-BE49-F238E27FC236}">
                <a16:creationId xmlns:a16="http://schemas.microsoft.com/office/drawing/2014/main" id="{1EA6C317-1BFE-4C48-A207-A3B2241AF297}"/>
              </a:ext>
            </a:extLst>
          </p:cNvPr>
          <p:cNvSpPr txBox="1"/>
          <p:nvPr/>
        </p:nvSpPr>
        <p:spPr>
          <a:xfrm>
            <a:off x="7073890" y="3744518"/>
            <a:ext cx="352982" cy="246221"/>
          </a:xfrm>
          <a:prstGeom prst="rect">
            <a:avLst/>
          </a:prstGeom>
          <a:noFill/>
        </p:spPr>
        <p:txBody>
          <a:bodyPr wrap="none" rtlCol="0">
            <a:spAutoFit/>
          </a:bodyPr>
          <a:lstStyle/>
          <a:p>
            <a:r>
              <a:rPr lang="en-US" sz="1000" dirty="0"/>
              <a:t>XIC</a:t>
            </a:r>
          </a:p>
        </p:txBody>
      </p:sp>
      <p:sp>
        <p:nvSpPr>
          <p:cNvPr id="47" name="Rechteck 46">
            <a:extLst>
              <a:ext uri="{FF2B5EF4-FFF2-40B4-BE49-F238E27FC236}">
                <a16:creationId xmlns:a16="http://schemas.microsoft.com/office/drawing/2014/main" id="{119182E6-BBE8-4263-AE15-B6D2FD039A90}"/>
              </a:ext>
            </a:extLst>
          </p:cNvPr>
          <p:cNvSpPr/>
          <p:nvPr/>
        </p:nvSpPr>
        <p:spPr>
          <a:xfrm>
            <a:off x="1383633" y="1621268"/>
            <a:ext cx="2913229" cy="29704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Grafik 31">
            <a:extLst>
              <a:ext uri="{FF2B5EF4-FFF2-40B4-BE49-F238E27FC236}">
                <a16:creationId xmlns:a16="http://schemas.microsoft.com/office/drawing/2014/main" id="{161BEBE1-5D73-4E46-A277-516BA0945D49}"/>
              </a:ext>
            </a:extLst>
          </p:cNvPr>
          <p:cNvPicPr>
            <a:picLocks noChangeAspect="1"/>
          </p:cNvPicPr>
          <p:nvPr/>
        </p:nvPicPr>
        <p:blipFill rotWithShape="1">
          <a:blip r:embed="rId4"/>
          <a:srcRect t="57290" b="4936"/>
          <a:stretch/>
        </p:blipFill>
        <p:spPr>
          <a:xfrm>
            <a:off x="1434515" y="1907883"/>
            <a:ext cx="2696331" cy="1215324"/>
          </a:xfrm>
          <a:prstGeom prst="rect">
            <a:avLst/>
          </a:prstGeom>
        </p:spPr>
      </p:pic>
      <p:pic>
        <p:nvPicPr>
          <p:cNvPr id="33" name="Grafik 32">
            <a:extLst>
              <a:ext uri="{FF2B5EF4-FFF2-40B4-BE49-F238E27FC236}">
                <a16:creationId xmlns:a16="http://schemas.microsoft.com/office/drawing/2014/main" id="{9F0CF593-2905-42FF-ABD3-D8B95E431316}"/>
              </a:ext>
            </a:extLst>
          </p:cNvPr>
          <p:cNvPicPr>
            <a:picLocks noChangeAspect="1"/>
          </p:cNvPicPr>
          <p:nvPr/>
        </p:nvPicPr>
        <p:blipFill rotWithShape="1">
          <a:blip r:embed="rId4"/>
          <a:srcRect t="10322" b="51682"/>
          <a:stretch/>
        </p:blipFill>
        <p:spPr>
          <a:xfrm>
            <a:off x="1434515" y="3287477"/>
            <a:ext cx="2696331" cy="1222441"/>
          </a:xfrm>
          <a:prstGeom prst="rect">
            <a:avLst/>
          </a:prstGeom>
        </p:spPr>
      </p:pic>
      <p:cxnSp>
        <p:nvCxnSpPr>
          <p:cNvPr id="35" name="Gerader Verbinder 34">
            <a:extLst>
              <a:ext uri="{FF2B5EF4-FFF2-40B4-BE49-F238E27FC236}">
                <a16:creationId xmlns:a16="http://schemas.microsoft.com/office/drawing/2014/main" id="{6B6125A3-2EEB-4F3B-A7CD-E4B7084E7590}"/>
              </a:ext>
            </a:extLst>
          </p:cNvPr>
          <p:cNvCxnSpPr/>
          <p:nvPr/>
        </p:nvCxnSpPr>
        <p:spPr>
          <a:xfrm flipV="1">
            <a:off x="1754927" y="2940617"/>
            <a:ext cx="88189" cy="12372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Gerader Verbinder 35">
            <a:extLst>
              <a:ext uri="{FF2B5EF4-FFF2-40B4-BE49-F238E27FC236}">
                <a16:creationId xmlns:a16="http://schemas.microsoft.com/office/drawing/2014/main" id="{5CA30FDC-C5A0-4989-AD34-7D88BBCDF0B7}"/>
              </a:ext>
            </a:extLst>
          </p:cNvPr>
          <p:cNvCxnSpPr/>
          <p:nvPr/>
        </p:nvCxnSpPr>
        <p:spPr>
          <a:xfrm flipV="1">
            <a:off x="1802837" y="2949160"/>
            <a:ext cx="88189" cy="12372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Gerader Verbinder 36">
            <a:extLst>
              <a:ext uri="{FF2B5EF4-FFF2-40B4-BE49-F238E27FC236}">
                <a16:creationId xmlns:a16="http://schemas.microsoft.com/office/drawing/2014/main" id="{473DED43-379E-4682-9B56-DB4B45079AFF}"/>
              </a:ext>
            </a:extLst>
          </p:cNvPr>
          <p:cNvCxnSpPr/>
          <p:nvPr/>
        </p:nvCxnSpPr>
        <p:spPr>
          <a:xfrm flipV="1">
            <a:off x="1751110" y="4318665"/>
            <a:ext cx="88189" cy="12372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Gerader Verbinder 37">
            <a:extLst>
              <a:ext uri="{FF2B5EF4-FFF2-40B4-BE49-F238E27FC236}">
                <a16:creationId xmlns:a16="http://schemas.microsoft.com/office/drawing/2014/main" id="{2E681402-35C2-4E95-A281-C5C5648292C2}"/>
              </a:ext>
            </a:extLst>
          </p:cNvPr>
          <p:cNvCxnSpPr/>
          <p:nvPr/>
        </p:nvCxnSpPr>
        <p:spPr>
          <a:xfrm flipV="1">
            <a:off x="1799021" y="4327208"/>
            <a:ext cx="88189" cy="12372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Freihandform: Form 39">
            <a:extLst>
              <a:ext uri="{FF2B5EF4-FFF2-40B4-BE49-F238E27FC236}">
                <a16:creationId xmlns:a16="http://schemas.microsoft.com/office/drawing/2014/main" id="{7F344EDF-BA2C-4051-B515-48A9AC3F389E}"/>
              </a:ext>
            </a:extLst>
          </p:cNvPr>
          <p:cNvSpPr/>
          <p:nvPr/>
        </p:nvSpPr>
        <p:spPr>
          <a:xfrm>
            <a:off x="2229013" y="2224294"/>
            <a:ext cx="1346977" cy="397642"/>
          </a:xfrm>
          <a:custGeom>
            <a:avLst/>
            <a:gdLst>
              <a:gd name="connsiteX0" fmla="*/ 0 w 1428376"/>
              <a:gd name="connsiteY0" fmla="*/ 417431 h 417431"/>
              <a:gd name="connsiteX1" fmla="*/ 591670 w 1428376"/>
              <a:gd name="connsiteY1" fmla="*/ 11031 h 417431"/>
              <a:gd name="connsiteX2" fmla="*/ 1428376 w 1428376"/>
              <a:gd name="connsiteY2" fmla="*/ 106655 h 417431"/>
              <a:gd name="connsiteX3" fmla="*/ 1428376 w 1428376"/>
              <a:gd name="connsiteY3" fmla="*/ 106655 h 417431"/>
            </a:gdLst>
            <a:ahLst/>
            <a:cxnLst>
              <a:cxn ang="0">
                <a:pos x="connsiteX0" y="connsiteY0"/>
              </a:cxn>
              <a:cxn ang="0">
                <a:pos x="connsiteX1" y="connsiteY1"/>
              </a:cxn>
              <a:cxn ang="0">
                <a:pos x="connsiteX2" y="connsiteY2"/>
              </a:cxn>
              <a:cxn ang="0">
                <a:pos x="connsiteX3" y="connsiteY3"/>
              </a:cxn>
            </a:cxnLst>
            <a:rect l="l" t="t" r="r" b="b"/>
            <a:pathLst>
              <a:path w="1428376" h="417431">
                <a:moveTo>
                  <a:pt x="0" y="417431"/>
                </a:moveTo>
                <a:cubicBezTo>
                  <a:pt x="176803" y="240129"/>
                  <a:pt x="353607" y="62827"/>
                  <a:pt x="591670" y="11031"/>
                </a:cubicBezTo>
                <a:cubicBezTo>
                  <a:pt x="829733" y="-40765"/>
                  <a:pt x="1428376" y="106655"/>
                  <a:pt x="1428376" y="106655"/>
                </a:cubicBezTo>
                <a:lnTo>
                  <a:pt x="1428376" y="106655"/>
                </a:lnTo>
              </a:path>
            </a:pathLst>
          </a:custGeom>
          <a:no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feld 40">
            <a:extLst>
              <a:ext uri="{FF2B5EF4-FFF2-40B4-BE49-F238E27FC236}">
                <a16:creationId xmlns:a16="http://schemas.microsoft.com/office/drawing/2014/main" id="{DC61FC78-E2C2-47EB-B65C-E1F6CA438DB3}"/>
              </a:ext>
            </a:extLst>
          </p:cNvPr>
          <p:cNvSpPr txBox="1"/>
          <p:nvPr/>
        </p:nvSpPr>
        <p:spPr>
          <a:xfrm>
            <a:off x="1839299" y="1751548"/>
            <a:ext cx="618569" cy="263867"/>
          </a:xfrm>
          <a:prstGeom prst="rect">
            <a:avLst/>
          </a:prstGeom>
          <a:noFill/>
        </p:spPr>
        <p:txBody>
          <a:bodyPr wrap="none" rtlCol="0">
            <a:spAutoFit/>
          </a:bodyPr>
          <a:lstStyle/>
          <a:p>
            <a:r>
              <a:rPr lang="en-US" sz="1200" dirty="0" err="1"/>
              <a:t>Angio</a:t>
            </a:r>
            <a:r>
              <a:rPr lang="en-US" sz="1200" dirty="0"/>
              <a:t> II</a:t>
            </a:r>
          </a:p>
        </p:txBody>
      </p:sp>
      <p:sp>
        <p:nvSpPr>
          <p:cNvPr id="42" name="Textfeld 41">
            <a:extLst>
              <a:ext uri="{FF2B5EF4-FFF2-40B4-BE49-F238E27FC236}">
                <a16:creationId xmlns:a16="http://schemas.microsoft.com/office/drawing/2014/main" id="{38D2B834-9F54-4011-BA39-469671C04290}"/>
              </a:ext>
            </a:extLst>
          </p:cNvPr>
          <p:cNvSpPr txBox="1"/>
          <p:nvPr/>
        </p:nvSpPr>
        <p:spPr>
          <a:xfrm>
            <a:off x="3032817" y="1621268"/>
            <a:ext cx="1264045" cy="263867"/>
          </a:xfrm>
          <a:prstGeom prst="rect">
            <a:avLst/>
          </a:prstGeom>
          <a:noFill/>
        </p:spPr>
        <p:txBody>
          <a:bodyPr wrap="none" rtlCol="0">
            <a:spAutoFit/>
          </a:bodyPr>
          <a:lstStyle/>
          <a:p>
            <a:r>
              <a:rPr lang="en-US" sz="1200" dirty="0" err="1"/>
              <a:t>Angio</a:t>
            </a:r>
            <a:r>
              <a:rPr lang="en-US" sz="1200" dirty="0"/>
              <a:t> II + BHT-QM</a:t>
            </a:r>
          </a:p>
        </p:txBody>
      </p:sp>
      <p:sp>
        <p:nvSpPr>
          <p:cNvPr id="43" name="Freihandform: Form 42">
            <a:extLst>
              <a:ext uri="{FF2B5EF4-FFF2-40B4-BE49-F238E27FC236}">
                <a16:creationId xmlns:a16="http://schemas.microsoft.com/office/drawing/2014/main" id="{F7FF1229-EC6A-4FDE-9FBA-7EF1B70A0718}"/>
              </a:ext>
            </a:extLst>
          </p:cNvPr>
          <p:cNvSpPr/>
          <p:nvPr/>
        </p:nvSpPr>
        <p:spPr>
          <a:xfrm>
            <a:off x="2257192" y="3168478"/>
            <a:ext cx="1369521" cy="438773"/>
          </a:xfrm>
          <a:custGeom>
            <a:avLst/>
            <a:gdLst>
              <a:gd name="connsiteX0" fmla="*/ 1452282 w 1452282"/>
              <a:gd name="connsiteY0" fmla="*/ 0 h 460610"/>
              <a:gd name="connsiteX1" fmla="*/ 1033929 w 1452282"/>
              <a:gd name="connsiteY1" fmla="*/ 418353 h 460610"/>
              <a:gd name="connsiteX2" fmla="*/ 0 w 1452282"/>
              <a:gd name="connsiteY2" fmla="*/ 424329 h 460610"/>
            </a:gdLst>
            <a:ahLst/>
            <a:cxnLst>
              <a:cxn ang="0">
                <a:pos x="connsiteX0" y="connsiteY0"/>
              </a:cxn>
              <a:cxn ang="0">
                <a:pos x="connsiteX1" y="connsiteY1"/>
              </a:cxn>
              <a:cxn ang="0">
                <a:pos x="connsiteX2" y="connsiteY2"/>
              </a:cxn>
            </a:cxnLst>
            <a:rect l="l" t="t" r="r" b="b"/>
            <a:pathLst>
              <a:path w="1452282" h="460610">
                <a:moveTo>
                  <a:pt x="1452282" y="0"/>
                </a:moveTo>
                <a:cubicBezTo>
                  <a:pt x="1364129" y="173816"/>
                  <a:pt x="1275976" y="347632"/>
                  <a:pt x="1033929" y="418353"/>
                </a:cubicBezTo>
                <a:cubicBezTo>
                  <a:pt x="791882" y="489075"/>
                  <a:pt x="395941" y="456702"/>
                  <a:pt x="0" y="424329"/>
                </a:cubicBezTo>
              </a:path>
            </a:pathLst>
          </a:custGeom>
          <a:no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feld 43">
            <a:extLst>
              <a:ext uri="{FF2B5EF4-FFF2-40B4-BE49-F238E27FC236}">
                <a16:creationId xmlns:a16="http://schemas.microsoft.com/office/drawing/2014/main" id="{133BE247-6CC1-4EF4-89C6-921095CC0C08}"/>
              </a:ext>
            </a:extLst>
          </p:cNvPr>
          <p:cNvSpPr txBox="1"/>
          <p:nvPr/>
        </p:nvSpPr>
        <p:spPr>
          <a:xfrm>
            <a:off x="1802837" y="3097526"/>
            <a:ext cx="680546" cy="263867"/>
          </a:xfrm>
          <a:prstGeom prst="rect">
            <a:avLst/>
          </a:prstGeom>
          <a:noFill/>
        </p:spPr>
        <p:txBody>
          <a:bodyPr wrap="none" rtlCol="0">
            <a:spAutoFit/>
          </a:bodyPr>
          <a:lstStyle/>
          <a:p>
            <a:r>
              <a:rPr lang="en-US" sz="1200" dirty="0"/>
              <a:t>BHT-QM</a:t>
            </a:r>
          </a:p>
        </p:txBody>
      </p:sp>
      <p:sp>
        <p:nvSpPr>
          <p:cNvPr id="45" name="Textfeld 44">
            <a:extLst>
              <a:ext uri="{FF2B5EF4-FFF2-40B4-BE49-F238E27FC236}">
                <a16:creationId xmlns:a16="http://schemas.microsoft.com/office/drawing/2014/main" id="{C394C42F-A8C0-43D9-A37A-3ACAD9721BBB}"/>
              </a:ext>
            </a:extLst>
          </p:cNvPr>
          <p:cNvSpPr txBox="1"/>
          <p:nvPr/>
        </p:nvSpPr>
        <p:spPr>
          <a:xfrm>
            <a:off x="2525716" y="2015415"/>
            <a:ext cx="748570" cy="219889"/>
          </a:xfrm>
          <a:prstGeom prst="rect">
            <a:avLst/>
          </a:prstGeom>
          <a:noFill/>
        </p:spPr>
        <p:txBody>
          <a:bodyPr wrap="none" rtlCol="0">
            <a:spAutoFit/>
          </a:bodyPr>
          <a:lstStyle/>
          <a:p>
            <a:r>
              <a:rPr lang="en-US" sz="900" dirty="0"/>
              <a:t>+218.17 </a:t>
            </a:r>
            <a:r>
              <a:rPr lang="en-US" sz="900" dirty="0" err="1"/>
              <a:t>amu</a:t>
            </a:r>
            <a:endParaRPr lang="en-US" sz="900" dirty="0"/>
          </a:p>
        </p:txBody>
      </p:sp>
      <p:sp>
        <p:nvSpPr>
          <p:cNvPr id="46" name="Textfeld 45">
            <a:extLst>
              <a:ext uri="{FF2B5EF4-FFF2-40B4-BE49-F238E27FC236}">
                <a16:creationId xmlns:a16="http://schemas.microsoft.com/office/drawing/2014/main" id="{2075657B-299F-43EB-B543-90799EFA8FE8}"/>
              </a:ext>
            </a:extLst>
          </p:cNvPr>
          <p:cNvSpPr txBox="1"/>
          <p:nvPr/>
        </p:nvSpPr>
        <p:spPr>
          <a:xfrm>
            <a:off x="2794164" y="3607251"/>
            <a:ext cx="781827" cy="219889"/>
          </a:xfrm>
          <a:prstGeom prst="rect">
            <a:avLst/>
          </a:prstGeom>
          <a:noFill/>
        </p:spPr>
        <p:txBody>
          <a:bodyPr wrap="none" rtlCol="0">
            <a:spAutoFit/>
          </a:bodyPr>
          <a:lstStyle/>
          <a:p>
            <a:r>
              <a:rPr lang="en-US" sz="900" dirty="0"/>
              <a:t>-1046.54 </a:t>
            </a:r>
            <a:r>
              <a:rPr lang="en-US" sz="900" dirty="0" err="1"/>
              <a:t>amu</a:t>
            </a:r>
            <a:endParaRPr lang="en-US" sz="900" dirty="0"/>
          </a:p>
        </p:txBody>
      </p:sp>
      <p:sp>
        <p:nvSpPr>
          <p:cNvPr id="56" name="Textfeld 55">
            <a:extLst>
              <a:ext uri="{FF2B5EF4-FFF2-40B4-BE49-F238E27FC236}">
                <a16:creationId xmlns:a16="http://schemas.microsoft.com/office/drawing/2014/main" id="{D2E91E68-C13F-4A09-A709-B72B9C65E931}"/>
              </a:ext>
            </a:extLst>
          </p:cNvPr>
          <p:cNvSpPr txBox="1"/>
          <p:nvPr/>
        </p:nvSpPr>
        <p:spPr>
          <a:xfrm>
            <a:off x="2337521" y="4011099"/>
            <a:ext cx="1692643" cy="276999"/>
          </a:xfrm>
          <a:prstGeom prst="rect">
            <a:avLst/>
          </a:prstGeom>
          <a:noFill/>
        </p:spPr>
        <p:txBody>
          <a:bodyPr wrap="none" rtlCol="0">
            <a:spAutoFit/>
          </a:bodyPr>
          <a:lstStyle/>
          <a:p>
            <a:r>
              <a:rPr lang="en-US" sz="1200" dirty="0"/>
              <a:t>In-source fragmentation</a:t>
            </a:r>
          </a:p>
        </p:txBody>
      </p:sp>
      <p:sp>
        <p:nvSpPr>
          <p:cNvPr id="57" name="Textfeld 56">
            <a:extLst>
              <a:ext uri="{FF2B5EF4-FFF2-40B4-BE49-F238E27FC236}">
                <a16:creationId xmlns:a16="http://schemas.microsoft.com/office/drawing/2014/main" id="{FEC8171F-FB7B-4DF6-9449-0F1D3E46E754}"/>
              </a:ext>
            </a:extLst>
          </p:cNvPr>
          <p:cNvSpPr txBox="1"/>
          <p:nvPr/>
        </p:nvSpPr>
        <p:spPr>
          <a:xfrm>
            <a:off x="2619940" y="2462964"/>
            <a:ext cx="654346" cy="276999"/>
          </a:xfrm>
          <a:prstGeom prst="rect">
            <a:avLst/>
          </a:prstGeom>
          <a:noFill/>
        </p:spPr>
        <p:txBody>
          <a:bodyPr wrap="none" rtlCol="0">
            <a:spAutoFit/>
          </a:bodyPr>
          <a:lstStyle/>
          <a:p>
            <a:r>
              <a:rPr lang="en-US" sz="1200" dirty="0"/>
              <a:t>Full-MS</a:t>
            </a:r>
          </a:p>
        </p:txBody>
      </p:sp>
      <p:sp>
        <p:nvSpPr>
          <p:cNvPr id="58" name="Textfeld 57">
            <a:extLst>
              <a:ext uri="{FF2B5EF4-FFF2-40B4-BE49-F238E27FC236}">
                <a16:creationId xmlns:a16="http://schemas.microsoft.com/office/drawing/2014/main" id="{2806A80F-CCF2-4147-94B9-FF326A765D2E}"/>
              </a:ext>
            </a:extLst>
          </p:cNvPr>
          <p:cNvSpPr txBox="1"/>
          <p:nvPr/>
        </p:nvSpPr>
        <p:spPr>
          <a:xfrm>
            <a:off x="4865890" y="1532965"/>
            <a:ext cx="631904" cy="230832"/>
          </a:xfrm>
          <a:prstGeom prst="rect">
            <a:avLst/>
          </a:prstGeom>
          <a:noFill/>
        </p:spPr>
        <p:txBody>
          <a:bodyPr wrap="none" rtlCol="0">
            <a:spAutoFit/>
          </a:bodyPr>
          <a:lstStyle/>
          <a:p>
            <a:r>
              <a:rPr lang="en-US" sz="900" b="1" dirty="0"/>
              <a:t>activated</a:t>
            </a:r>
          </a:p>
        </p:txBody>
      </p:sp>
      <p:sp>
        <p:nvSpPr>
          <p:cNvPr id="59" name="Textfeld 58">
            <a:extLst>
              <a:ext uri="{FF2B5EF4-FFF2-40B4-BE49-F238E27FC236}">
                <a16:creationId xmlns:a16="http://schemas.microsoft.com/office/drawing/2014/main" id="{B5659C24-D1A5-4B09-B69F-E929BE2C1501}"/>
              </a:ext>
            </a:extLst>
          </p:cNvPr>
          <p:cNvSpPr txBox="1"/>
          <p:nvPr/>
        </p:nvSpPr>
        <p:spPr>
          <a:xfrm>
            <a:off x="6637100" y="1520716"/>
            <a:ext cx="822661" cy="230832"/>
          </a:xfrm>
          <a:prstGeom prst="rect">
            <a:avLst/>
          </a:prstGeom>
          <a:noFill/>
        </p:spPr>
        <p:txBody>
          <a:bodyPr wrap="none" rtlCol="0">
            <a:spAutoFit/>
          </a:bodyPr>
          <a:lstStyle/>
          <a:p>
            <a:r>
              <a:rPr lang="en-US" sz="900" b="1" dirty="0"/>
              <a:t>not activated</a:t>
            </a:r>
          </a:p>
        </p:txBody>
      </p:sp>
    </p:spTree>
    <p:extLst>
      <p:ext uri="{BB962C8B-B14F-4D97-AF65-F5344CB8AC3E}">
        <p14:creationId xmlns:p14="http://schemas.microsoft.com/office/powerpoint/2010/main" val="321026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503CFB3C-E8B7-46B1-B619-8EBFCE51F9E2}"/>
              </a:ext>
            </a:extLst>
          </p:cNvPr>
          <p:cNvSpPr/>
          <p:nvPr/>
        </p:nvSpPr>
        <p:spPr>
          <a:xfrm>
            <a:off x="4829314" y="1752438"/>
            <a:ext cx="3624874" cy="272527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hteck 6">
            <a:extLst>
              <a:ext uri="{FF2B5EF4-FFF2-40B4-BE49-F238E27FC236}">
                <a16:creationId xmlns:a16="http://schemas.microsoft.com/office/drawing/2014/main" id="{7DF0296E-0090-44ED-AC56-D62F31DFD5CD}"/>
              </a:ext>
            </a:extLst>
          </p:cNvPr>
          <p:cNvSpPr/>
          <p:nvPr/>
        </p:nvSpPr>
        <p:spPr>
          <a:xfrm>
            <a:off x="737949" y="1754228"/>
            <a:ext cx="3624874" cy="272527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87999" y="711568"/>
            <a:ext cx="7638405" cy="1193583"/>
          </a:xfrm>
        </p:spPr>
        <p:txBody>
          <a:bodyPr>
            <a:normAutofit/>
          </a:bodyPr>
          <a:lstStyle/>
          <a:p>
            <a:r>
              <a:rPr lang="de-DE" dirty="0"/>
              <a:t>Angiotensin II Screening Assay</a:t>
            </a:r>
            <a:br>
              <a:rPr lang="de-DE" dirty="0"/>
            </a:br>
            <a:r>
              <a:rPr lang="de-DE" sz="1600" dirty="0" err="1"/>
              <a:t>angiotensin</a:t>
            </a:r>
            <a:r>
              <a:rPr lang="de-DE" sz="1600" dirty="0"/>
              <a:t> was </a:t>
            </a:r>
            <a:r>
              <a:rPr lang="de-DE" sz="1600" dirty="0" err="1"/>
              <a:t>treated</a:t>
            </a:r>
            <a:r>
              <a:rPr lang="de-DE" sz="1600" dirty="0"/>
              <a:t> </a:t>
            </a:r>
            <a:r>
              <a:rPr lang="de-DE" sz="1600" dirty="0" err="1"/>
              <a:t>with</a:t>
            </a:r>
            <a:r>
              <a:rPr lang="de-DE" sz="1600" dirty="0"/>
              <a:t> </a:t>
            </a:r>
            <a:r>
              <a:rPr lang="de-DE" sz="1600" dirty="0" err="1"/>
              <a:t>electrochemically</a:t>
            </a:r>
            <a:r>
              <a:rPr lang="de-DE" sz="1600" dirty="0"/>
              <a:t> </a:t>
            </a:r>
            <a:r>
              <a:rPr lang="de-DE" sz="1600" dirty="0" err="1"/>
              <a:t>activated</a:t>
            </a:r>
            <a:r>
              <a:rPr lang="de-DE" sz="1600" dirty="0"/>
              <a:t> DTHP and DPA</a:t>
            </a:r>
            <a:endParaRPr lang="de-DE" sz="16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16</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pic>
        <p:nvPicPr>
          <p:cNvPr id="39" name="Picture 1">
            <a:extLst>
              <a:ext uri="{FF2B5EF4-FFF2-40B4-BE49-F238E27FC236}">
                <a16:creationId xmlns:a16="http://schemas.microsoft.com/office/drawing/2014/main" id="{90C4D90B-A155-427C-B6D6-16F79D78D4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324" t="6583" r="49595" b="52166"/>
          <a:stretch/>
        </p:blipFill>
        <p:spPr bwMode="auto">
          <a:xfrm>
            <a:off x="3496236" y="1981336"/>
            <a:ext cx="666280" cy="22949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feld 3">
            <a:extLst>
              <a:ext uri="{FF2B5EF4-FFF2-40B4-BE49-F238E27FC236}">
                <a16:creationId xmlns:a16="http://schemas.microsoft.com/office/drawing/2014/main" id="{8CCF8455-3198-4626-A03F-87C37BCA7837}"/>
              </a:ext>
            </a:extLst>
          </p:cNvPr>
          <p:cNvSpPr txBox="1"/>
          <p:nvPr/>
        </p:nvSpPr>
        <p:spPr>
          <a:xfrm>
            <a:off x="3920470" y="2078454"/>
            <a:ext cx="484092" cy="276999"/>
          </a:xfrm>
          <a:prstGeom prst="rect">
            <a:avLst/>
          </a:prstGeom>
          <a:noFill/>
        </p:spPr>
        <p:txBody>
          <a:bodyPr wrap="square" rtlCol="0">
            <a:spAutoFit/>
          </a:bodyPr>
          <a:lstStyle/>
          <a:p>
            <a:r>
              <a:rPr lang="en-US" sz="1200" dirty="0"/>
              <a:t>TIC</a:t>
            </a:r>
          </a:p>
        </p:txBody>
      </p:sp>
      <p:pic>
        <p:nvPicPr>
          <p:cNvPr id="5" name="Grafik 4">
            <a:extLst>
              <a:ext uri="{FF2B5EF4-FFF2-40B4-BE49-F238E27FC236}">
                <a16:creationId xmlns:a16="http://schemas.microsoft.com/office/drawing/2014/main" id="{60A80989-1A25-47DF-9D3F-57D4DBCA910A}"/>
              </a:ext>
            </a:extLst>
          </p:cNvPr>
          <p:cNvPicPr>
            <a:picLocks noChangeAspect="1"/>
          </p:cNvPicPr>
          <p:nvPr/>
        </p:nvPicPr>
        <p:blipFill>
          <a:blip r:embed="rId3"/>
          <a:stretch>
            <a:fillRect/>
          </a:stretch>
        </p:blipFill>
        <p:spPr>
          <a:xfrm>
            <a:off x="737949" y="2308697"/>
            <a:ext cx="2452485" cy="1939377"/>
          </a:xfrm>
          <a:prstGeom prst="rect">
            <a:avLst/>
          </a:prstGeom>
        </p:spPr>
      </p:pic>
      <p:sp>
        <p:nvSpPr>
          <p:cNvPr id="63" name="Textfeld 62">
            <a:extLst>
              <a:ext uri="{FF2B5EF4-FFF2-40B4-BE49-F238E27FC236}">
                <a16:creationId xmlns:a16="http://schemas.microsoft.com/office/drawing/2014/main" id="{62B028E7-9FC1-4F62-B44A-3A7BFC690EC7}"/>
              </a:ext>
            </a:extLst>
          </p:cNvPr>
          <p:cNvSpPr txBox="1"/>
          <p:nvPr/>
        </p:nvSpPr>
        <p:spPr>
          <a:xfrm>
            <a:off x="3920470" y="2860918"/>
            <a:ext cx="484092" cy="276999"/>
          </a:xfrm>
          <a:prstGeom prst="rect">
            <a:avLst/>
          </a:prstGeom>
          <a:noFill/>
        </p:spPr>
        <p:txBody>
          <a:bodyPr wrap="square" rtlCol="0">
            <a:spAutoFit/>
          </a:bodyPr>
          <a:lstStyle/>
          <a:p>
            <a:r>
              <a:rPr lang="en-US" sz="1200" dirty="0"/>
              <a:t>XIC</a:t>
            </a:r>
          </a:p>
        </p:txBody>
      </p:sp>
      <p:sp>
        <p:nvSpPr>
          <p:cNvPr id="64" name="Textfeld 63">
            <a:extLst>
              <a:ext uri="{FF2B5EF4-FFF2-40B4-BE49-F238E27FC236}">
                <a16:creationId xmlns:a16="http://schemas.microsoft.com/office/drawing/2014/main" id="{25CA931D-E3A0-49DC-BB85-BDC0A89E23C9}"/>
              </a:ext>
            </a:extLst>
          </p:cNvPr>
          <p:cNvSpPr txBox="1"/>
          <p:nvPr/>
        </p:nvSpPr>
        <p:spPr>
          <a:xfrm>
            <a:off x="3920470" y="3429270"/>
            <a:ext cx="484092" cy="276999"/>
          </a:xfrm>
          <a:prstGeom prst="rect">
            <a:avLst/>
          </a:prstGeom>
          <a:noFill/>
        </p:spPr>
        <p:txBody>
          <a:bodyPr wrap="square" rtlCol="0">
            <a:spAutoFit/>
          </a:bodyPr>
          <a:lstStyle/>
          <a:p>
            <a:r>
              <a:rPr lang="en-US" sz="1200" dirty="0"/>
              <a:t>XIC</a:t>
            </a:r>
          </a:p>
        </p:txBody>
      </p:sp>
      <p:sp>
        <p:nvSpPr>
          <p:cNvPr id="6" name="Textfeld 5">
            <a:extLst>
              <a:ext uri="{FF2B5EF4-FFF2-40B4-BE49-F238E27FC236}">
                <a16:creationId xmlns:a16="http://schemas.microsoft.com/office/drawing/2014/main" id="{566C4B27-AD34-471C-9FDA-82EB0EC6D8A1}"/>
              </a:ext>
            </a:extLst>
          </p:cNvPr>
          <p:cNvSpPr txBox="1"/>
          <p:nvPr/>
        </p:nvSpPr>
        <p:spPr>
          <a:xfrm>
            <a:off x="3382683" y="2806090"/>
            <a:ext cx="344966" cy="230832"/>
          </a:xfrm>
          <a:prstGeom prst="rect">
            <a:avLst/>
          </a:prstGeom>
          <a:noFill/>
        </p:spPr>
        <p:txBody>
          <a:bodyPr wrap="none" rtlCol="0">
            <a:spAutoFit/>
          </a:bodyPr>
          <a:lstStyle/>
          <a:p>
            <a:r>
              <a:rPr lang="en-US" sz="900" dirty="0"/>
              <a:t>z=2</a:t>
            </a:r>
          </a:p>
        </p:txBody>
      </p:sp>
      <p:sp>
        <p:nvSpPr>
          <p:cNvPr id="65" name="Textfeld 64">
            <a:extLst>
              <a:ext uri="{FF2B5EF4-FFF2-40B4-BE49-F238E27FC236}">
                <a16:creationId xmlns:a16="http://schemas.microsoft.com/office/drawing/2014/main" id="{0F9FC0EB-EA04-4A96-B90B-F10ABC679FC1}"/>
              </a:ext>
            </a:extLst>
          </p:cNvPr>
          <p:cNvSpPr txBox="1"/>
          <p:nvPr/>
        </p:nvSpPr>
        <p:spPr>
          <a:xfrm>
            <a:off x="3382683" y="3429270"/>
            <a:ext cx="344966" cy="230832"/>
          </a:xfrm>
          <a:prstGeom prst="rect">
            <a:avLst/>
          </a:prstGeom>
          <a:noFill/>
        </p:spPr>
        <p:txBody>
          <a:bodyPr wrap="none" rtlCol="0">
            <a:spAutoFit/>
          </a:bodyPr>
          <a:lstStyle/>
          <a:p>
            <a:r>
              <a:rPr lang="en-US" sz="900" dirty="0"/>
              <a:t>z=3</a:t>
            </a:r>
          </a:p>
        </p:txBody>
      </p:sp>
      <p:sp>
        <p:nvSpPr>
          <p:cNvPr id="8" name="Textfeld 7">
            <a:extLst>
              <a:ext uri="{FF2B5EF4-FFF2-40B4-BE49-F238E27FC236}">
                <a16:creationId xmlns:a16="http://schemas.microsoft.com/office/drawing/2014/main" id="{F8A38693-99E9-45F9-B28A-39BBF059EFD1}"/>
              </a:ext>
            </a:extLst>
          </p:cNvPr>
          <p:cNvSpPr txBox="1"/>
          <p:nvPr/>
        </p:nvSpPr>
        <p:spPr>
          <a:xfrm>
            <a:off x="1822823" y="4197151"/>
            <a:ext cx="479618" cy="253916"/>
          </a:xfrm>
          <a:prstGeom prst="rect">
            <a:avLst/>
          </a:prstGeom>
          <a:noFill/>
        </p:spPr>
        <p:txBody>
          <a:bodyPr wrap="none" rtlCol="0">
            <a:spAutoFit/>
          </a:bodyPr>
          <a:lstStyle/>
          <a:p>
            <a:r>
              <a:rPr lang="en-US" sz="1050" dirty="0"/>
              <a:t>[m/z]</a:t>
            </a:r>
          </a:p>
        </p:txBody>
      </p:sp>
      <p:sp>
        <p:nvSpPr>
          <p:cNvPr id="66" name="Textfeld 65">
            <a:extLst>
              <a:ext uri="{FF2B5EF4-FFF2-40B4-BE49-F238E27FC236}">
                <a16:creationId xmlns:a16="http://schemas.microsoft.com/office/drawing/2014/main" id="{735BFBF0-8099-4EA7-810D-BF525042039C}"/>
              </a:ext>
            </a:extLst>
          </p:cNvPr>
          <p:cNvSpPr txBox="1"/>
          <p:nvPr/>
        </p:nvSpPr>
        <p:spPr>
          <a:xfrm>
            <a:off x="3576918" y="4149342"/>
            <a:ext cx="476412" cy="253916"/>
          </a:xfrm>
          <a:prstGeom prst="rect">
            <a:avLst/>
          </a:prstGeom>
          <a:noFill/>
        </p:spPr>
        <p:txBody>
          <a:bodyPr wrap="none" rtlCol="0">
            <a:spAutoFit/>
          </a:bodyPr>
          <a:lstStyle/>
          <a:p>
            <a:r>
              <a:rPr lang="en-US" sz="1050" dirty="0"/>
              <a:t>[min]</a:t>
            </a:r>
          </a:p>
        </p:txBody>
      </p:sp>
      <p:sp>
        <p:nvSpPr>
          <p:cNvPr id="13" name="Textfeld 12">
            <a:extLst>
              <a:ext uri="{FF2B5EF4-FFF2-40B4-BE49-F238E27FC236}">
                <a16:creationId xmlns:a16="http://schemas.microsoft.com/office/drawing/2014/main" id="{5A68A9D9-3A18-4AF0-A5B1-D537F51BDD91}"/>
              </a:ext>
            </a:extLst>
          </p:cNvPr>
          <p:cNvSpPr txBox="1"/>
          <p:nvPr/>
        </p:nvSpPr>
        <p:spPr>
          <a:xfrm>
            <a:off x="996211" y="1752438"/>
            <a:ext cx="3374578" cy="307777"/>
          </a:xfrm>
          <a:prstGeom prst="rect">
            <a:avLst/>
          </a:prstGeom>
          <a:noFill/>
        </p:spPr>
        <p:txBody>
          <a:bodyPr wrap="none" rtlCol="0">
            <a:spAutoFit/>
          </a:bodyPr>
          <a:lstStyle/>
          <a:p>
            <a:r>
              <a:rPr lang="en-US" sz="1400" dirty="0"/>
              <a:t>Angiotensin II treated with activated DTHP</a:t>
            </a:r>
          </a:p>
        </p:txBody>
      </p:sp>
      <p:pic>
        <p:nvPicPr>
          <p:cNvPr id="67" name="Picture 2">
            <a:extLst>
              <a:ext uri="{FF2B5EF4-FFF2-40B4-BE49-F238E27FC236}">
                <a16:creationId xmlns:a16="http://schemas.microsoft.com/office/drawing/2014/main" id="{A18150D5-9CF2-4175-BFB8-A9579B6666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298" t="6216" r="43443" b="51532"/>
          <a:stretch/>
        </p:blipFill>
        <p:spPr bwMode="auto">
          <a:xfrm>
            <a:off x="7576780" y="1927245"/>
            <a:ext cx="699247" cy="23627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Grafik 16">
            <a:extLst>
              <a:ext uri="{FF2B5EF4-FFF2-40B4-BE49-F238E27FC236}">
                <a16:creationId xmlns:a16="http://schemas.microsoft.com/office/drawing/2014/main" id="{6B075D60-6D07-41F5-ABA0-6FE4A8BA1F93}"/>
              </a:ext>
            </a:extLst>
          </p:cNvPr>
          <p:cNvPicPr>
            <a:picLocks noChangeAspect="1"/>
          </p:cNvPicPr>
          <p:nvPr/>
        </p:nvPicPr>
        <p:blipFill>
          <a:blip r:embed="rId5"/>
          <a:stretch>
            <a:fillRect/>
          </a:stretch>
        </p:blipFill>
        <p:spPr>
          <a:xfrm>
            <a:off x="4772432" y="2355453"/>
            <a:ext cx="2542733" cy="1827320"/>
          </a:xfrm>
          <a:prstGeom prst="rect">
            <a:avLst/>
          </a:prstGeom>
        </p:spPr>
      </p:pic>
      <p:sp>
        <p:nvSpPr>
          <p:cNvPr id="75" name="Textfeld 74">
            <a:extLst>
              <a:ext uri="{FF2B5EF4-FFF2-40B4-BE49-F238E27FC236}">
                <a16:creationId xmlns:a16="http://schemas.microsoft.com/office/drawing/2014/main" id="{D842AD50-61CB-443F-B172-6A943ACA5C1A}"/>
              </a:ext>
            </a:extLst>
          </p:cNvPr>
          <p:cNvSpPr txBox="1"/>
          <p:nvPr/>
        </p:nvSpPr>
        <p:spPr>
          <a:xfrm>
            <a:off x="8001005" y="2030645"/>
            <a:ext cx="484092" cy="276999"/>
          </a:xfrm>
          <a:prstGeom prst="rect">
            <a:avLst/>
          </a:prstGeom>
          <a:noFill/>
        </p:spPr>
        <p:txBody>
          <a:bodyPr wrap="square" rtlCol="0">
            <a:spAutoFit/>
          </a:bodyPr>
          <a:lstStyle/>
          <a:p>
            <a:r>
              <a:rPr lang="en-US" sz="1200" dirty="0"/>
              <a:t>TIC</a:t>
            </a:r>
          </a:p>
        </p:txBody>
      </p:sp>
      <p:sp>
        <p:nvSpPr>
          <p:cNvPr id="76" name="Textfeld 75">
            <a:extLst>
              <a:ext uri="{FF2B5EF4-FFF2-40B4-BE49-F238E27FC236}">
                <a16:creationId xmlns:a16="http://schemas.microsoft.com/office/drawing/2014/main" id="{07E68EE1-4581-4F30-88E2-262A6BAD766F}"/>
              </a:ext>
            </a:extLst>
          </p:cNvPr>
          <p:cNvSpPr txBox="1"/>
          <p:nvPr/>
        </p:nvSpPr>
        <p:spPr>
          <a:xfrm>
            <a:off x="8001005" y="2813109"/>
            <a:ext cx="484092" cy="276999"/>
          </a:xfrm>
          <a:prstGeom prst="rect">
            <a:avLst/>
          </a:prstGeom>
          <a:noFill/>
        </p:spPr>
        <p:txBody>
          <a:bodyPr wrap="square" rtlCol="0">
            <a:spAutoFit/>
          </a:bodyPr>
          <a:lstStyle/>
          <a:p>
            <a:r>
              <a:rPr lang="en-US" sz="1200" dirty="0"/>
              <a:t>XIC</a:t>
            </a:r>
          </a:p>
        </p:txBody>
      </p:sp>
      <p:sp>
        <p:nvSpPr>
          <p:cNvPr id="77" name="Textfeld 76">
            <a:extLst>
              <a:ext uri="{FF2B5EF4-FFF2-40B4-BE49-F238E27FC236}">
                <a16:creationId xmlns:a16="http://schemas.microsoft.com/office/drawing/2014/main" id="{B1F3F12D-1B17-43DA-AD3A-F9A7ADA9FBEB}"/>
              </a:ext>
            </a:extLst>
          </p:cNvPr>
          <p:cNvSpPr txBox="1"/>
          <p:nvPr/>
        </p:nvSpPr>
        <p:spPr>
          <a:xfrm>
            <a:off x="8001005" y="3477085"/>
            <a:ext cx="484092" cy="276999"/>
          </a:xfrm>
          <a:prstGeom prst="rect">
            <a:avLst/>
          </a:prstGeom>
          <a:noFill/>
        </p:spPr>
        <p:txBody>
          <a:bodyPr wrap="square" rtlCol="0">
            <a:spAutoFit/>
          </a:bodyPr>
          <a:lstStyle/>
          <a:p>
            <a:r>
              <a:rPr lang="en-US" sz="1200" dirty="0"/>
              <a:t>XIC</a:t>
            </a:r>
          </a:p>
        </p:txBody>
      </p:sp>
      <p:sp>
        <p:nvSpPr>
          <p:cNvPr id="78" name="Textfeld 77">
            <a:extLst>
              <a:ext uri="{FF2B5EF4-FFF2-40B4-BE49-F238E27FC236}">
                <a16:creationId xmlns:a16="http://schemas.microsoft.com/office/drawing/2014/main" id="{20CD2CF3-6842-4FE7-B070-EDE5CB755601}"/>
              </a:ext>
            </a:extLst>
          </p:cNvPr>
          <p:cNvSpPr txBox="1"/>
          <p:nvPr/>
        </p:nvSpPr>
        <p:spPr>
          <a:xfrm>
            <a:off x="5903358" y="4149342"/>
            <a:ext cx="479618" cy="253916"/>
          </a:xfrm>
          <a:prstGeom prst="rect">
            <a:avLst/>
          </a:prstGeom>
          <a:noFill/>
        </p:spPr>
        <p:txBody>
          <a:bodyPr wrap="none" rtlCol="0">
            <a:spAutoFit/>
          </a:bodyPr>
          <a:lstStyle/>
          <a:p>
            <a:r>
              <a:rPr lang="en-US" sz="1050" dirty="0"/>
              <a:t>[m/z]</a:t>
            </a:r>
          </a:p>
        </p:txBody>
      </p:sp>
      <p:sp>
        <p:nvSpPr>
          <p:cNvPr id="79" name="Textfeld 78">
            <a:extLst>
              <a:ext uri="{FF2B5EF4-FFF2-40B4-BE49-F238E27FC236}">
                <a16:creationId xmlns:a16="http://schemas.microsoft.com/office/drawing/2014/main" id="{BE697824-CC47-4E2B-87F1-01A84A6BE254}"/>
              </a:ext>
            </a:extLst>
          </p:cNvPr>
          <p:cNvSpPr txBox="1"/>
          <p:nvPr/>
        </p:nvSpPr>
        <p:spPr>
          <a:xfrm>
            <a:off x="7657453" y="4101533"/>
            <a:ext cx="476412" cy="253916"/>
          </a:xfrm>
          <a:prstGeom prst="rect">
            <a:avLst/>
          </a:prstGeom>
          <a:noFill/>
        </p:spPr>
        <p:txBody>
          <a:bodyPr wrap="none" rtlCol="0">
            <a:spAutoFit/>
          </a:bodyPr>
          <a:lstStyle/>
          <a:p>
            <a:r>
              <a:rPr lang="en-US" sz="1050" dirty="0"/>
              <a:t>[min]</a:t>
            </a:r>
          </a:p>
        </p:txBody>
      </p:sp>
      <p:sp>
        <p:nvSpPr>
          <p:cNvPr id="81" name="Textfeld 80">
            <a:extLst>
              <a:ext uri="{FF2B5EF4-FFF2-40B4-BE49-F238E27FC236}">
                <a16:creationId xmlns:a16="http://schemas.microsoft.com/office/drawing/2014/main" id="{E3278621-0B69-4BED-BAFB-1E4C8F2AC3CC}"/>
              </a:ext>
            </a:extLst>
          </p:cNvPr>
          <p:cNvSpPr txBox="1"/>
          <p:nvPr/>
        </p:nvSpPr>
        <p:spPr>
          <a:xfrm>
            <a:off x="4955632" y="1743480"/>
            <a:ext cx="3175806" cy="307777"/>
          </a:xfrm>
          <a:prstGeom prst="rect">
            <a:avLst/>
          </a:prstGeom>
          <a:noFill/>
        </p:spPr>
        <p:txBody>
          <a:bodyPr wrap="none" rtlCol="0">
            <a:spAutoFit/>
          </a:bodyPr>
          <a:lstStyle/>
          <a:p>
            <a:r>
              <a:rPr lang="en-US" sz="1400" dirty="0"/>
              <a:t>Angiotensin II treated with activated DPA</a:t>
            </a:r>
          </a:p>
        </p:txBody>
      </p:sp>
      <p:sp>
        <p:nvSpPr>
          <p:cNvPr id="82" name="Textfeld 81">
            <a:extLst>
              <a:ext uri="{FF2B5EF4-FFF2-40B4-BE49-F238E27FC236}">
                <a16:creationId xmlns:a16="http://schemas.microsoft.com/office/drawing/2014/main" id="{04F0EA28-F448-47B9-86C4-1169B747FB7A}"/>
              </a:ext>
            </a:extLst>
          </p:cNvPr>
          <p:cNvSpPr txBox="1"/>
          <p:nvPr/>
        </p:nvSpPr>
        <p:spPr>
          <a:xfrm>
            <a:off x="7484970" y="2806090"/>
            <a:ext cx="344966" cy="230832"/>
          </a:xfrm>
          <a:prstGeom prst="rect">
            <a:avLst/>
          </a:prstGeom>
          <a:noFill/>
        </p:spPr>
        <p:txBody>
          <a:bodyPr wrap="none" rtlCol="0">
            <a:spAutoFit/>
          </a:bodyPr>
          <a:lstStyle/>
          <a:p>
            <a:r>
              <a:rPr lang="en-US" sz="900" dirty="0"/>
              <a:t>z=2</a:t>
            </a:r>
          </a:p>
        </p:txBody>
      </p:sp>
      <p:sp>
        <p:nvSpPr>
          <p:cNvPr id="83" name="Textfeld 82">
            <a:extLst>
              <a:ext uri="{FF2B5EF4-FFF2-40B4-BE49-F238E27FC236}">
                <a16:creationId xmlns:a16="http://schemas.microsoft.com/office/drawing/2014/main" id="{EB584AB7-4A15-4B89-AF0B-9DB1E6D00E4B}"/>
              </a:ext>
            </a:extLst>
          </p:cNvPr>
          <p:cNvSpPr txBox="1"/>
          <p:nvPr/>
        </p:nvSpPr>
        <p:spPr>
          <a:xfrm>
            <a:off x="7484970" y="3429270"/>
            <a:ext cx="344966" cy="230832"/>
          </a:xfrm>
          <a:prstGeom prst="rect">
            <a:avLst/>
          </a:prstGeom>
          <a:noFill/>
        </p:spPr>
        <p:txBody>
          <a:bodyPr wrap="none" rtlCol="0">
            <a:spAutoFit/>
          </a:bodyPr>
          <a:lstStyle/>
          <a:p>
            <a:r>
              <a:rPr lang="en-US" sz="900" dirty="0"/>
              <a:t>z=3</a:t>
            </a:r>
          </a:p>
        </p:txBody>
      </p:sp>
    </p:spTree>
    <p:extLst>
      <p:ext uri="{BB962C8B-B14F-4D97-AF65-F5344CB8AC3E}">
        <p14:creationId xmlns:p14="http://schemas.microsoft.com/office/powerpoint/2010/main" val="196186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5" y="711568"/>
            <a:ext cx="7638405" cy="1193583"/>
          </a:xfrm>
        </p:spPr>
        <p:txBody>
          <a:bodyPr>
            <a:normAutofit/>
          </a:bodyPr>
          <a:lstStyle/>
          <a:p>
            <a:r>
              <a:rPr lang="de-DE" dirty="0"/>
              <a:t>Pro-</a:t>
            </a:r>
            <a:r>
              <a:rPr lang="de-DE" dirty="0" err="1"/>
              <a:t>Electrophiles</a:t>
            </a:r>
            <a:r>
              <a:rPr lang="de-DE" dirty="0"/>
              <a:t> Screening Assay</a:t>
            </a:r>
            <a:br>
              <a:rPr lang="de-DE" dirty="0"/>
            </a:br>
            <a:r>
              <a:rPr lang="de-DE" sz="1600" dirty="0"/>
              <a:t>a </a:t>
            </a:r>
            <a:r>
              <a:rPr lang="de-DE" sz="1600" dirty="0" err="1"/>
              <a:t>screening</a:t>
            </a:r>
            <a:r>
              <a:rPr lang="de-DE" sz="1600" dirty="0"/>
              <a:t> </a:t>
            </a:r>
            <a:r>
              <a:rPr lang="de-DE" sz="1600" dirty="0" err="1"/>
              <a:t>assay</a:t>
            </a:r>
            <a:r>
              <a:rPr lang="de-DE" sz="1600" dirty="0"/>
              <a:t> </a:t>
            </a:r>
            <a:r>
              <a:rPr lang="de-DE" sz="1600" dirty="0" err="1"/>
              <a:t>taking</a:t>
            </a:r>
            <a:r>
              <a:rPr lang="de-DE" sz="1600" dirty="0"/>
              <a:t> </a:t>
            </a:r>
            <a:r>
              <a:rPr lang="de-DE" sz="1600" dirty="0" err="1"/>
              <a:t>into</a:t>
            </a:r>
            <a:r>
              <a:rPr lang="de-DE" sz="1600" dirty="0"/>
              <a:t> </a:t>
            </a:r>
            <a:r>
              <a:rPr lang="de-DE" sz="1600" dirty="0" err="1"/>
              <a:t>account</a:t>
            </a:r>
            <a:r>
              <a:rPr lang="de-DE" sz="1600" dirty="0"/>
              <a:t> </a:t>
            </a:r>
            <a:r>
              <a:rPr lang="de-DE" sz="1600" dirty="0" err="1"/>
              <a:t>aging</a:t>
            </a:r>
            <a:r>
              <a:rPr lang="de-DE" sz="1600" dirty="0"/>
              <a:t> </a:t>
            </a:r>
            <a:r>
              <a:rPr lang="de-DE" sz="1600" dirty="0" err="1"/>
              <a:t>processes</a:t>
            </a:r>
            <a:r>
              <a:rPr lang="de-DE" sz="1600" dirty="0"/>
              <a:t> </a:t>
            </a:r>
            <a:r>
              <a:rPr lang="de-DE" sz="1600" dirty="0" err="1"/>
              <a:t>of</a:t>
            </a:r>
            <a:r>
              <a:rPr lang="de-DE" sz="1600" dirty="0"/>
              <a:t> potential </a:t>
            </a:r>
            <a:r>
              <a:rPr lang="de-DE" sz="1600" dirty="0" err="1"/>
              <a:t>leachables</a:t>
            </a:r>
            <a:endParaRPr lang="de-DE" sz="16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17</a:t>
            </a:fld>
            <a:endParaRPr lang="de-DE" dirty="0"/>
          </a:p>
        </p:txBody>
      </p:sp>
      <p:sp>
        <p:nvSpPr>
          <p:cNvPr id="27" name="Textplatzhalter 2">
            <a:extLst>
              <a:ext uri="{FF2B5EF4-FFF2-40B4-BE49-F238E27FC236}">
                <a16:creationId xmlns:a16="http://schemas.microsoft.com/office/drawing/2014/main" id="{89F4334E-70A8-41B7-AE19-6B6E9C459E55}"/>
              </a:ext>
            </a:extLst>
          </p:cNvPr>
          <p:cNvSpPr>
            <a:spLocks noGrp="1"/>
          </p:cNvSpPr>
          <p:nvPr>
            <p:ph type="body" sz="quarter" idx="11"/>
          </p:nvPr>
        </p:nvSpPr>
        <p:spPr>
          <a:xfrm>
            <a:off x="323855" y="1905001"/>
            <a:ext cx="8013789" cy="1693618"/>
          </a:xfrm>
        </p:spPr>
        <p:txBody>
          <a:bodyPr/>
          <a:lstStyle/>
          <a:p>
            <a:pPr>
              <a:lnSpc>
                <a:spcPct val="100000"/>
              </a:lnSpc>
              <a:spcAft>
                <a:spcPts val="600"/>
              </a:spcAft>
            </a:pPr>
            <a:r>
              <a:rPr lang="en-US" dirty="0"/>
              <a:t>Electrochemical activation of extracts can be implemented in the typical extraction workflow.</a:t>
            </a:r>
          </a:p>
          <a:p>
            <a:pPr>
              <a:lnSpc>
                <a:spcPct val="100000"/>
              </a:lnSpc>
              <a:spcAft>
                <a:spcPts val="600"/>
              </a:spcAft>
            </a:pPr>
            <a:r>
              <a:rPr lang="en-US" dirty="0"/>
              <a:t>Glutathione and Angiotensin can be a surrogate molecules. However, Glutathione is easier to analyze and  represents a worst-case situation due to the free thiol-group.</a:t>
            </a:r>
          </a:p>
          <a:p>
            <a:pPr>
              <a:lnSpc>
                <a:spcPct val="100000"/>
              </a:lnSpc>
              <a:spcAft>
                <a:spcPts val="600"/>
              </a:spcAft>
            </a:pPr>
            <a:r>
              <a:rPr lang="en-US" dirty="0"/>
              <a:t>The examined antioxidants and their degradation products react with free thiols, if present, but also with primary and secondary amines.</a:t>
            </a:r>
          </a:p>
          <a:p>
            <a:pPr>
              <a:lnSpc>
                <a:spcPct val="100000"/>
              </a:lnSpc>
              <a:spcAft>
                <a:spcPts val="600"/>
              </a:spcAft>
            </a:pPr>
            <a:r>
              <a:rPr lang="en-US" dirty="0"/>
              <a:t>This assay is more indicative in regard to leachable experiments, which use stored (aged) samples.</a:t>
            </a:r>
          </a:p>
          <a:p>
            <a:pPr marL="0" indent="0">
              <a:lnSpc>
                <a:spcPct val="100000"/>
              </a:lnSpc>
              <a:spcAft>
                <a:spcPts val="600"/>
              </a:spcAft>
              <a:buNone/>
            </a:pPr>
            <a:endParaRPr lang="en-US" dirty="0"/>
          </a:p>
          <a:p>
            <a:pPr marL="0" indent="0">
              <a:lnSpc>
                <a:spcPct val="100000"/>
              </a:lnSpc>
              <a:spcAft>
                <a:spcPts val="600"/>
              </a:spcAft>
              <a:buNone/>
            </a:pPr>
            <a:endParaRPr lang="en-US" dirty="0"/>
          </a:p>
          <a:p>
            <a:pPr>
              <a:lnSpc>
                <a:spcPct val="100000"/>
              </a:lnSpc>
              <a:spcAft>
                <a:spcPts val="600"/>
              </a:spcAft>
            </a:pPr>
            <a:endParaRPr lang="en-US" dirty="0"/>
          </a:p>
        </p:txBody>
      </p:sp>
    </p:spTree>
    <p:extLst>
      <p:ext uri="{BB962C8B-B14F-4D97-AF65-F5344CB8AC3E}">
        <p14:creationId xmlns:p14="http://schemas.microsoft.com/office/powerpoint/2010/main" val="162623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5F824A7-65D6-4FD9-A17B-63E6D63C954F}"/>
              </a:ext>
            </a:extLst>
          </p:cNvPr>
          <p:cNvSpPr/>
          <p:nvPr/>
        </p:nvSpPr>
        <p:spPr>
          <a:xfrm>
            <a:off x="2324846" y="3119718"/>
            <a:ext cx="2408519" cy="146423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hteck 8">
            <a:extLst>
              <a:ext uri="{FF2B5EF4-FFF2-40B4-BE49-F238E27FC236}">
                <a16:creationId xmlns:a16="http://schemas.microsoft.com/office/drawing/2014/main" id="{EE282131-595F-4F9F-9E75-31E2D51BCDD7}"/>
              </a:ext>
            </a:extLst>
          </p:cNvPr>
          <p:cNvSpPr/>
          <p:nvPr/>
        </p:nvSpPr>
        <p:spPr>
          <a:xfrm>
            <a:off x="6396231" y="2562954"/>
            <a:ext cx="2126216" cy="216945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17879" y="711568"/>
            <a:ext cx="7638405" cy="1193583"/>
          </a:xfrm>
        </p:spPr>
        <p:txBody>
          <a:bodyPr>
            <a:normAutofit fontScale="90000"/>
          </a:bodyPr>
          <a:lstStyle/>
          <a:p>
            <a:r>
              <a:rPr lang="de-DE" dirty="0" err="1"/>
              <a:t>Vulcanizing</a:t>
            </a:r>
            <a:r>
              <a:rPr lang="de-DE" dirty="0"/>
              <a:t> </a:t>
            </a:r>
            <a:r>
              <a:rPr lang="de-DE" dirty="0" err="1"/>
              <a:t>Agents</a:t>
            </a:r>
            <a:r>
              <a:rPr lang="de-DE" dirty="0"/>
              <a:t> and Disulfid-Bonds</a:t>
            </a:r>
            <a:br>
              <a:rPr lang="de-DE" dirty="0"/>
            </a:br>
            <a:r>
              <a:rPr lang="de-DE" sz="1800" dirty="0" err="1"/>
              <a:t>revisiting</a:t>
            </a:r>
            <a:r>
              <a:rPr lang="de-DE" sz="1800" dirty="0"/>
              <a:t> </a:t>
            </a:r>
            <a:r>
              <a:rPr lang="de-DE" sz="1800" dirty="0" err="1"/>
              <a:t>polysulfidic</a:t>
            </a:r>
            <a:r>
              <a:rPr lang="de-DE" sz="1800" dirty="0"/>
              <a:t> </a:t>
            </a:r>
            <a:r>
              <a:rPr lang="de-DE" sz="1800" dirty="0" err="1"/>
              <a:t>agents</a:t>
            </a:r>
            <a:r>
              <a:rPr lang="de-DE" sz="1800" dirty="0"/>
              <a:t> and </a:t>
            </a:r>
            <a:r>
              <a:rPr lang="de-DE" sz="1800" dirty="0" err="1"/>
              <a:t>disulfide</a:t>
            </a:r>
            <a:r>
              <a:rPr lang="de-DE" sz="1800" dirty="0"/>
              <a:t>-bonds</a:t>
            </a:r>
            <a:br>
              <a:rPr lang="de-DE" sz="1800" dirty="0"/>
            </a:b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18</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pic>
        <p:nvPicPr>
          <p:cNvPr id="27" name="Picture 3">
            <a:extLst>
              <a:ext uri="{FF2B5EF4-FFF2-40B4-BE49-F238E27FC236}">
                <a16:creationId xmlns:a16="http://schemas.microsoft.com/office/drawing/2014/main" id="{41A6FBE3-59F6-4E8D-9482-6F6882DAD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231" y="2562954"/>
            <a:ext cx="2126216" cy="13326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Text Box 4">
            <a:extLst>
              <a:ext uri="{FF2B5EF4-FFF2-40B4-BE49-F238E27FC236}">
                <a16:creationId xmlns:a16="http://schemas.microsoft.com/office/drawing/2014/main" id="{86B7E177-326A-4F80-8A1A-6A128E383194}"/>
              </a:ext>
            </a:extLst>
          </p:cNvPr>
          <p:cNvSpPr txBox="1">
            <a:spLocks noChangeArrowheads="1"/>
          </p:cNvSpPr>
          <p:nvPr/>
        </p:nvSpPr>
        <p:spPr bwMode="auto">
          <a:xfrm>
            <a:off x="6557596" y="3895574"/>
            <a:ext cx="1839345" cy="913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en-US" altLang="de-DE" sz="1050" dirty="0"/>
              <a:t>C</a:t>
            </a:r>
            <a:r>
              <a:rPr lang="en-US" altLang="de-DE" sz="1050" baseline="-25000" dirty="0"/>
              <a:t>30</a:t>
            </a:r>
            <a:r>
              <a:rPr lang="en-US" altLang="de-DE" sz="1050" dirty="0"/>
              <a:t>H</a:t>
            </a:r>
            <a:r>
              <a:rPr lang="en-US" altLang="de-DE" sz="1050" baseline="-25000" dirty="0"/>
              <a:t>39</a:t>
            </a:r>
            <a:r>
              <a:rPr lang="en-US" altLang="de-DE" sz="1050" dirty="0"/>
              <a:t>O</a:t>
            </a:r>
            <a:r>
              <a:rPr lang="en-US" altLang="de-DE" sz="1050" baseline="-25000" dirty="0"/>
              <a:t>3</a:t>
            </a:r>
            <a:r>
              <a:rPr lang="en-US" altLang="de-DE" sz="1050" dirty="0"/>
              <a:t>S</a:t>
            </a:r>
            <a:r>
              <a:rPr lang="en-US" altLang="de-DE" sz="1050" baseline="-25000" dirty="0"/>
              <a:t>4</a:t>
            </a:r>
            <a:r>
              <a:rPr lang="en-US" altLang="de-DE" sz="1050" dirty="0"/>
              <a:t> (n=1, x=1)</a:t>
            </a:r>
          </a:p>
          <a:p>
            <a:r>
              <a:rPr lang="en-US" altLang="de-DE" sz="1050" dirty="0"/>
              <a:t>CAS:60303-68-6</a:t>
            </a:r>
          </a:p>
          <a:p>
            <a:r>
              <a:rPr lang="en-US" altLang="de-DE" sz="1050" dirty="0"/>
              <a:t>Poly-tert-</a:t>
            </a:r>
            <a:r>
              <a:rPr lang="en-US" altLang="de-DE" sz="1050" dirty="0" err="1"/>
              <a:t>butylphenoldisulfide</a:t>
            </a:r>
            <a:endParaRPr lang="en-US" altLang="de-DE" sz="1050" dirty="0"/>
          </a:p>
          <a:p>
            <a:r>
              <a:rPr lang="en-US" altLang="de-DE" sz="1050" dirty="0" err="1"/>
              <a:t>Vultac</a:t>
            </a:r>
            <a:r>
              <a:rPr lang="en-US" altLang="de-DE" sz="1050" dirty="0"/>
              <a:t>® TB7, </a:t>
            </a:r>
            <a:r>
              <a:rPr lang="en-US" altLang="de-DE" sz="1050" dirty="0" err="1"/>
              <a:t>Vultac</a:t>
            </a:r>
            <a:r>
              <a:rPr lang="en-US" altLang="de-DE" sz="1050" dirty="0"/>
              <a:t>® TB 710 </a:t>
            </a:r>
          </a:p>
          <a:p>
            <a:endParaRPr lang="en-US" altLang="de-DE" sz="1200" dirty="0"/>
          </a:p>
          <a:p>
            <a:r>
              <a:rPr lang="en-US" altLang="de-DE" sz="1200" dirty="0"/>
              <a:t> </a:t>
            </a:r>
          </a:p>
        </p:txBody>
      </p:sp>
      <p:sp>
        <p:nvSpPr>
          <p:cNvPr id="31" name="Textplatzhalter 2">
            <a:extLst>
              <a:ext uri="{FF2B5EF4-FFF2-40B4-BE49-F238E27FC236}">
                <a16:creationId xmlns:a16="http://schemas.microsoft.com/office/drawing/2014/main" id="{74BD41D8-7AE7-4FD7-B433-51FAD2C79D01}"/>
              </a:ext>
            </a:extLst>
          </p:cNvPr>
          <p:cNvSpPr>
            <a:spLocks noGrp="1"/>
          </p:cNvSpPr>
          <p:nvPr>
            <p:ph type="body" sz="quarter" idx="11"/>
          </p:nvPr>
        </p:nvSpPr>
        <p:spPr>
          <a:xfrm>
            <a:off x="287999" y="1905001"/>
            <a:ext cx="8013789" cy="1693618"/>
          </a:xfrm>
        </p:spPr>
        <p:txBody>
          <a:bodyPr/>
          <a:lstStyle/>
          <a:p>
            <a:pPr>
              <a:lnSpc>
                <a:spcPct val="100000"/>
              </a:lnSpc>
              <a:spcAft>
                <a:spcPts val="600"/>
              </a:spcAft>
            </a:pPr>
            <a:r>
              <a:rPr lang="en-US" dirty="0"/>
              <a:t>In the following the vulcanizing agent known as </a:t>
            </a:r>
            <a:r>
              <a:rPr lang="en-US" dirty="0" err="1"/>
              <a:t>Vultac</a:t>
            </a:r>
            <a:r>
              <a:rPr lang="en-US" baseline="30000" dirty="0" err="1"/>
              <a:t>TM</a:t>
            </a:r>
            <a:r>
              <a:rPr lang="en-US" dirty="0"/>
              <a:t> was examined.</a:t>
            </a:r>
          </a:p>
          <a:p>
            <a:pPr>
              <a:lnSpc>
                <a:spcPct val="100000"/>
              </a:lnSpc>
              <a:spcAft>
                <a:spcPts val="600"/>
              </a:spcAft>
            </a:pPr>
            <a:r>
              <a:rPr lang="en-US" dirty="0"/>
              <a:t>By treatment of </a:t>
            </a:r>
            <a:r>
              <a:rPr lang="en-US" dirty="0" err="1"/>
              <a:t>Vultac</a:t>
            </a:r>
            <a:r>
              <a:rPr lang="en-US" baseline="30000" dirty="0" err="1"/>
              <a:t>TM</a:t>
            </a:r>
            <a:r>
              <a:rPr lang="en-US" dirty="0"/>
              <a:t> with Insulin modifications disulfide-bonds shall be examined</a:t>
            </a:r>
          </a:p>
          <a:p>
            <a:pPr>
              <a:lnSpc>
                <a:spcPct val="100000"/>
              </a:lnSpc>
              <a:spcAft>
                <a:spcPts val="600"/>
              </a:spcAft>
            </a:pPr>
            <a:r>
              <a:rPr lang="en-US" dirty="0"/>
              <a:t>Insulin has two inter- and one intra-chain disulfide-bonds.</a:t>
            </a:r>
          </a:p>
          <a:p>
            <a:pPr marL="0" indent="0">
              <a:lnSpc>
                <a:spcPct val="100000"/>
              </a:lnSpc>
              <a:spcAft>
                <a:spcPts val="600"/>
              </a:spcAft>
              <a:buNone/>
            </a:pPr>
            <a:endParaRPr lang="en-US" dirty="0"/>
          </a:p>
        </p:txBody>
      </p:sp>
      <p:pic>
        <p:nvPicPr>
          <p:cNvPr id="10" name="Grafik 9">
            <a:extLst>
              <a:ext uri="{FF2B5EF4-FFF2-40B4-BE49-F238E27FC236}">
                <a16:creationId xmlns:a16="http://schemas.microsoft.com/office/drawing/2014/main" id="{A1392DAF-FC52-44A3-8CC6-1485B8FA2A5D}"/>
              </a:ext>
            </a:extLst>
          </p:cNvPr>
          <p:cNvPicPr>
            <a:picLocks noChangeAspect="1"/>
          </p:cNvPicPr>
          <p:nvPr/>
        </p:nvPicPr>
        <p:blipFill rotWithShape="1">
          <a:blip r:embed="rId3"/>
          <a:srcRect/>
          <a:stretch/>
        </p:blipFill>
        <p:spPr>
          <a:xfrm>
            <a:off x="2324846" y="3170249"/>
            <a:ext cx="2359585" cy="1348335"/>
          </a:xfrm>
          <a:prstGeom prst="rect">
            <a:avLst/>
          </a:prstGeom>
        </p:spPr>
      </p:pic>
      <p:sp>
        <p:nvSpPr>
          <p:cNvPr id="12" name="Textfeld 11">
            <a:extLst>
              <a:ext uri="{FF2B5EF4-FFF2-40B4-BE49-F238E27FC236}">
                <a16:creationId xmlns:a16="http://schemas.microsoft.com/office/drawing/2014/main" id="{1498B921-416B-4566-B7C5-3535A16E551E}"/>
              </a:ext>
            </a:extLst>
          </p:cNvPr>
          <p:cNvSpPr txBox="1"/>
          <p:nvPr/>
        </p:nvSpPr>
        <p:spPr>
          <a:xfrm>
            <a:off x="6759388" y="3009487"/>
            <a:ext cx="378630" cy="369332"/>
          </a:xfrm>
          <a:prstGeom prst="rect">
            <a:avLst/>
          </a:prstGeom>
          <a:noFill/>
        </p:spPr>
        <p:txBody>
          <a:bodyPr wrap="none" rtlCol="0">
            <a:spAutoFit/>
          </a:bodyPr>
          <a:lstStyle/>
          <a:p>
            <a:r>
              <a:rPr lang="en-US" dirty="0"/>
              <a:t>[ ]</a:t>
            </a:r>
          </a:p>
        </p:txBody>
      </p:sp>
      <p:sp>
        <p:nvSpPr>
          <p:cNvPr id="14" name="Textfeld 13">
            <a:extLst>
              <a:ext uri="{FF2B5EF4-FFF2-40B4-BE49-F238E27FC236}">
                <a16:creationId xmlns:a16="http://schemas.microsoft.com/office/drawing/2014/main" id="{706F74E1-684B-42AA-93F6-1CC147079583}"/>
              </a:ext>
            </a:extLst>
          </p:cNvPr>
          <p:cNvSpPr txBox="1"/>
          <p:nvPr/>
        </p:nvSpPr>
        <p:spPr>
          <a:xfrm>
            <a:off x="6711574" y="3160378"/>
            <a:ext cx="251992" cy="276999"/>
          </a:xfrm>
          <a:prstGeom prst="rect">
            <a:avLst/>
          </a:prstGeom>
          <a:noFill/>
        </p:spPr>
        <p:txBody>
          <a:bodyPr wrap="none" rtlCol="0">
            <a:spAutoFit/>
          </a:bodyPr>
          <a:lstStyle/>
          <a:p>
            <a:r>
              <a:rPr lang="en-US" sz="1200" dirty="0"/>
              <a:t>x</a:t>
            </a:r>
          </a:p>
        </p:txBody>
      </p:sp>
    </p:spTree>
    <p:extLst>
      <p:ext uri="{BB962C8B-B14F-4D97-AF65-F5344CB8AC3E}">
        <p14:creationId xmlns:p14="http://schemas.microsoft.com/office/powerpoint/2010/main" val="52238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879" y="711568"/>
            <a:ext cx="7638405" cy="1193583"/>
          </a:xfrm>
        </p:spPr>
        <p:txBody>
          <a:bodyPr>
            <a:normAutofit/>
          </a:bodyPr>
          <a:lstStyle/>
          <a:p>
            <a:r>
              <a:rPr lang="de-DE" dirty="0" err="1"/>
              <a:t>Effect</a:t>
            </a:r>
            <a:r>
              <a:rPr lang="de-DE" dirty="0"/>
              <a:t> </a:t>
            </a:r>
            <a:r>
              <a:rPr lang="de-DE" dirty="0" err="1"/>
              <a:t>of</a:t>
            </a:r>
            <a:r>
              <a:rPr lang="de-DE" dirty="0"/>
              <a:t> </a:t>
            </a:r>
            <a:r>
              <a:rPr lang="de-DE" dirty="0" err="1"/>
              <a:t>Vultac</a:t>
            </a:r>
            <a:r>
              <a:rPr lang="de-DE" baseline="30000" dirty="0" err="1"/>
              <a:t>TM</a:t>
            </a:r>
            <a:r>
              <a:rPr lang="de-DE" dirty="0"/>
              <a:t> on Insulin</a:t>
            </a:r>
            <a:br>
              <a:rPr lang="de-DE" dirty="0"/>
            </a:br>
            <a:r>
              <a:rPr lang="de-DE" sz="1800" dirty="0" err="1"/>
              <a:t>Insulin</a:t>
            </a:r>
            <a:r>
              <a:rPr lang="de-DE" sz="1800" dirty="0"/>
              <a:t> was </a:t>
            </a:r>
            <a:r>
              <a:rPr lang="de-DE" sz="1800" dirty="0" err="1"/>
              <a:t>treated</a:t>
            </a:r>
            <a:r>
              <a:rPr lang="de-DE" sz="1800" dirty="0"/>
              <a:t> </a:t>
            </a:r>
            <a:r>
              <a:rPr lang="de-DE" sz="1800" dirty="0" err="1"/>
              <a:t>with</a:t>
            </a:r>
            <a:r>
              <a:rPr lang="de-DE" sz="1800" dirty="0"/>
              <a:t> </a:t>
            </a:r>
            <a:r>
              <a:rPr lang="de-DE" sz="1800" dirty="0" err="1"/>
              <a:t>Vultac</a:t>
            </a:r>
            <a:r>
              <a:rPr lang="de-DE" sz="1800" baseline="30000" dirty="0" err="1"/>
              <a:t>TM</a:t>
            </a:r>
            <a:r>
              <a:rPr lang="de-DE" sz="1800" dirty="0"/>
              <a:t> at a 1:15 molar </a:t>
            </a:r>
            <a:r>
              <a:rPr lang="de-DE" sz="1800" dirty="0" err="1"/>
              <a:t>ratio</a:t>
            </a:r>
            <a:r>
              <a:rPr lang="de-DE" sz="1800" dirty="0"/>
              <a:t>  </a:t>
            </a: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19</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31" name="Textplatzhalter 2">
            <a:extLst>
              <a:ext uri="{FF2B5EF4-FFF2-40B4-BE49-F238E27FC236}">
                <a16:creationId xmlns:a16="http://schemas.microsoft.com/office/drawing/2014/main" id="{74BD41D8-7AE7-4FD7-B433-51FAD2C79D01}"/>
              </a:ext>
            </a:extLst>
          </p:cNvPr>
          <p:cNvSpPr>
            <a:spLocks noGrp="1"/>
          </p:cNvSpPr>
          <p:nvPr>
            <p:ph type="body" sz="quarter" idx="11"/>
          </p:nvPr>
        </p:nvSpPr>
        <p:spPr>
          <a:xfrm>
            <a:off x="317879" y="1573945"/>
            <a:ext cx="8013789" cy="1693618"/>
          </a:xfrm>
        </p:spPr>
        <p:txBody>
          <a:bodyPr/>
          <a:lstStyle/>
          <a:p>
            <a:pPr>
              <a:lnSpc>
                <a:spcPct val="100000"/>
              </a:lnSpc>
              <a:spcAft>
                <a:spcPts val="600"/>
              </a:spcAft>
            </a:pPr>
            <a:r>
              <a:rPr lang="en-US" dirty="0"/>
              <a:t>1:15 molar ratio, incubated at 55°C for 3h</a:t>
            </a:r>
          </a:p>
          <a:p>
            <a:pPr marL="0" indent="0">
              <a:lnSpc>
                <a:spcPct val="100000"/>
              </a:lnSpc>
              <a:spcAft>
                <a:spcPts val="600"/>
              </a:spcAft>
              <a:buNone/>
            </a:pPr>
            <a:endParaRPr lang="en-US" dirty="0"/>
          </a:p>
          <a:p>
            <a:pPr>
              <a:lnSpc>
                <a:spcPct val="100000"/>
              </a:lnSpc>
              <a:spcAft>
                <a:spcPts val="600"/>
              </a:spcAft>
            </a:pPr>
            <a:endParaRPr lang="en-US" dirty="0"/>
          </a:p>
        </p:txBody>
      </p:sp>
      <p:sp>
        <p:nvSpPr>
          <p:cNvPr id="38" name="Textplatzhalter 2">
            <a:extLst>
              <a:ext uri="{FF2B5EF4-FFF2-40B4-BE49-F238E27FC236}">
                <a16:creationId xmlns:a16="http://schemas.microsoft.com/office/drawing/2014/main" id="{6310F982-27C6-4E10-B6AC-3B63638C181B}"/>
              </a:ext>
            </a:extLst>
          </p:cNvPr>
          <p:cNvSpPr txBox="1">
            <a:spLocks/>
          </p:cNvSpPr>
          <p:nvPr/>
        </p:nvSpPr>
        <p:spPr>
          <a:xfrm>
            <a:off x="287611" y="3920596"/>
            <a:ext cx="8013789" cy="331664"/>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600"/>
              </a:spcAft>
            </a:pPr>
            <a:r>
              <a:rPr lang="en-US" dirty="0"/>
              <a:t>In the mass spectra we can find insulin and additions of 32amu (Sulfur).</a:t>
            </a:r>
          </a:p>
          <a:p>
            <a:pPr>
              <a:lnSpc>
                <a:spcPct val="100000"/>
              </a:lnSpc>
              <a:spcAft>
                <a:spcPts val="600"/>
              </a:spcAft>
            </a:pPr>
            <a:r>
              <a:rPr lang="en-US" dirty="0"/>
              <a:t>A peptide mass-finger print of the unreduced protein is necessary to evaluate whether the additions of sulfur occur at the disulfide-bonds.</a:t>
            </a:r>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pic>
        <p:nvPicPr>
          <p:cNvPr id="40" name="Grafik 39">
            <a:extLst>
              <a:ext uri="{FF2B5EF4-FFF2-40B4-BE49-F238E27FC236}">
                <a16:creationId xmlns:a16="http://schemas.microsoft.com/office/drawing/2014/main" id="{BDF3B6D9-5A52-4864-AC3A-733368334CBA}"/>
              </a:ext>
            </a:extLst>
          </p:cNvPr>
          <p:cNvPicPr>
            <a:picLocks noChangeAspect="1"/>
          </p:cNvPicPr>
          <p:nvPr/>
        </p:nvPicPr>
        <p:blipFill>
          <a:blip r:embed="rId2"/>
          <a:stretch>
            <a:fillRect/>
          </a:stretch>
        </p:blipFill>
        <p:spPr>
          <a:xfrm>
            <a:off x="4356848" y="1641757"/>
            <a:ext cx="4171787" cy="2278839"/>
          </a:xfrm>
          <a:prstGeom prst="rect">
            <a:avLst/>
          </a:prstGeom>
        </p:spPr>
      </p:pic>
    </p:spTree>
    <p:extLst>
      <p:ext uri="{BB962C8B-B14F-4D97-AF65-F5344CB8AC3E}">
        <p14:creationId xmlns:p14="http://schemas.microsoft.com/office/powerpoint/2010/main" val="314210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Protein-</a:t>
            </a:r>
            <a:r>
              <a:rPr lang="de-DE" dirty="0" err="1"/>
              <a:t>Reactive</a:t>
            </a:r>
            <a:r>
              <a:rPr lang="de-DE" dirty="0"/>
              <a:t> </a:t>
            </a:r>
            <a:r>
              <a:rPr lang="de-DE" dirty="0" err="1"/>
              <a:t>Leachables</a:t>
            </a:r>
            <a:br>
              <a:rPr lang="de-DE" dirty="0"/>
            </a:br>
            <a:r>
              <a:rPr lang="de-DE" sz="1600" dirty="0"/>
              <a:t>potential </a:t>
            </a:r>
            <a:r>
              <a:rPr lang="de-DE" sz="1600" dirty="0" err="1"/>
              <a:t>elicitors</a:t>
            </a:r>
            <a:r>
              <a:rPr lang="de-DE" sz="1600" dirty="0"/>
              <a:t> </a:t>
            </a:r>
            <a:r>
              <a:rPr lang="de-DE" sz="1600" dirty="0" err="1"/>
              <a:t>of</a:t>
            </a:r>
            <a:r>
              <a:rPr lang="de-DE" sz="1600" dirty="0"/>
              <a:t> immune </a:t>
            </a:r>
            <a:r>
              <a:rPr lang="de-DE" sz="1600" dirty="0" err="1"/>
              <a:t>responses</a:t>
            </a:r>
            <a:endParaRPr lang="de-DE" sz="1600" dirty="0"/>
          </a:p>
        </p:txBody>
      </p:sp>
      <p:sp>
        <p:nvSpPr>
          <p:cNvPr id="3" name="Textplatzhalter 2"/>
          <p:cNvSpPr>
            <a:spLocks noGrp="1"/>
          </p:cNvSpPr>
          <p:nvPr>
            <p:ph type="body" sz="quarter" idx="11"/>
          </p:nvPr>
        </p:nvSpPr>
        <p:spPr>
          <a:xfrm>
            <a:off x="287999" y="1905001"/>
            <a:ext cx="8013789" cy="1693618"/>
          </a:xfrm>
        </p:spPr>
        <p:txBody>
          <a:bodyPr/>
          <a:lstStyle/>
          <a:p>
            <a:pPr>
              <a:lnSpc>
                <a:spcPct val="100000"/>
              </a:lnSpc>
              <a:spcAft>
                <a:spcPts val="600"/>
              </a:spcAft>
            </a:pPr>
            <a:r>
              <a:rPr lang="en-US" dirty="0"/>
              <a:t>Widely accepted that potentially protein-reactive extractables require special attention. </a:t>
            </a:r>
          </a:p>
          <a:p>
            <a:pPr>
              <a:lnSpc>
                <a:spcPct val="100000"/>
              </a:lnSpc>
              <a:spcAft>
                <a:spcPts val="600"/>
              </a:spcAft>
            </a:pPr>
            <a:r>
              <a:rPr lang="en-US" dirty="0"/>
              <a:t> Covalent modifications may not only render a biopharmaceutical inefficacious but may pose a risk to trigger a patient's immune system.</a:t>
            </a:r>
          </a:p>
          <a:p>
            <a:pPr>
              <a:lnSpc>
                <a:spcPct val="100000"/>
              </a:lnSpc>
              <a:spcAft>
                <a:spcPts val="600"/>
              </a:spcAft>
            </a:pPr>
            <a:r>
              <a:rPr lang="en-US" dirty="0"/>
              <a:t>FDA Guideline for Industry requires to address the potential of </a:t>
            </a:r>
            <a:r>
              <a:rPr lang="en-US" dirty="0" err="1"/>
              <a:t>leachants</a:t>
            </a:r>
            <a:r>
              <a:rPr lang="en-US" dirty="0"/>
              <a:t> to elicit immune responses:   </a:t>
            </a:r>
          </a:p>
        </p:txBody>
      </p:sp>
      <p:sp>
        <p:nvSpPr>
          <p:cNvPr id="4" name="Foliennummernplatzhalter 3"/>
          <p:cNvSpPr>
            <a:spLocks noGrp="1"/>
          </p:cNvSpPr>
          <p:nvPr>
            <p:ph type="sldNum" sz="quarter" idx="13"/>
          </p:nvPr>
        </p:nvSpPr>
        <p:spPr/>
        <p:txBody>
          <a:bodyPr/>
          <a:lstStyle/>
          <a:p>
            <a:fld id="{0A888888-B10D-134C-9F57-A12714B2DD8D}" type="slidenum">
              <a:rPr lang="de-DE" smtClean="0"/>
              <a:pPr/>
              <a:t>2</a:t>
            </a:fld>
            <a:endParaRPr lang="de-DE" dirty="0"/>
          </a:p>
        </p:txBody>
      </p:sp>
      <p:pic>
        <p:nvPicPr>
          <p:cNvPr id="5" name="Grafik 4">
            <a:extLst>
              <a:ext uri="{FF2B5EF4-FFF2-40B4-BE49-F238E27FC236}">
                <a16:creationId xmlns:a16="http://schemas.microsoft.com/office/drawing/2014/main" id="{079538D7-10B9-40BD-B27F-C5932D29DE2C}"/>
              </a:ext>
            </a:extLst>
          </p:cNvPr>
          <p:cNvPicPr>
            <a:picLocks noChangeAspect="1"/>
          </p:cNvPicPr>
          <p:nvPr/>
        </p:nvPicPr>
        <p:blipFill>
          <a:blip r:embed="rId2"/>
          <a:stretch>
            <a:fillRect/>
          </a:stretch>
        </p:blipFill>
        <p:spPr>
          <a:xfrm>
            <a:off x="1790299" y="3275472"/>
            <a:ext cx="5089316" cy="8040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1710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62CAEA85-21CD-4353-81F1-26C7023C923C}"/>
              </a:ext>
            </a:extLst>
          </p:cNvPr>
          <p:cNvSpPr/>
          <p:nvPr/>
        </p:nvSpPr>
        <p:spPr>
          <a:xfrm>
            <a:off x="7147859" y="2169459"/>
            <a:ext cx="938306" cy="128277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17879" y="711568"/>
            <a:ext cx="7638405" cy="1193583"/>
          </a:xfrm>
        </p:spPr>
        <p:txBody>
          <a:bodyPr>
            <a:normAutofit/>
          </a:bodyPr>
          <a:lstStyle/>
          <a:p>
            <a:r>
              <a:rPr lang="de-DE" dirty="0" err="1"/>
              <a:t>Effect</a:t>
            </a:r>
            <a:r>
              <a:rPr lang="de-DE" dirty="0"/>
              <a:t> </a:t>
            </a:r>
            <a:r>
              <a:rPr lang="de-DE" dirty="0" err="1"/>
              <a:t>of</a:t>
            </a:r>
            <a:r>
              <a:rPr lang="de-DE" dirty="0"/>
              <a:t> </a:t>
            </a:r>
            <a:r>
              <a:rPr lang="de-DE" dirty="0" err="1"/>
              <a:t>Vultac</a:t>
            </a:r>
            <a:r>
              <a:rPr lang="de-DE" dirty="0"/>
              <a:t> on Insulin</a:t>
            </a:r>
            <a:br>
              <a:rPr lang="de-DE" dirty="0"/>
            </a:br>
            <a:r>
              <a:rPr lang="de-DE" sz="1800" dirty="0" err="1"/>
              <a:t>Insulin</a:t>
            </a:r>
            <a:r>
              <a:rPr lang="de-DE" sz="1800" dirty="0"/>
              <a:t> was </a:t>
            </a:r>
            <a:r>
              <a:rPr lang="de-DE" sz="1800" dirty="0" err="1"/>
              <a:t>treated</a:t>
            </a:r>
            <a:r>
              <a:rPr lang="de-DE" sz="1800" dirty="0"/>
              <a:t> </a:t>
            </a:r>
            <a:r>
              <a:rPr lang="de-DE" sz="1800" dirty="0" err="1"/>
              <a:t>with</a:t>
            </a:r>
            <a:r>
              <a:rPr lang="de-DE" sz="1800" dirty="0"/>
              <a:t> </a:t>
            </a:r>
            <a:r>
              <a:rPr lang="de-DE" sz="1800" dirty="0" err="1"/>
              <a:t>Vultac</a:t>
            </a:r>
            <a:r>
              <a:rPr lang="de-DE" sz="1800" dirty="0"/>
              <a:t> at a 1:15 molar </a:t>
            </a:r>
            <a:r>
              <a:rPr lang="de-DE" sz="1800" dirty="0" err="1"/>
              <a:t>ratio</a:t>
            </a:r>
            <a:r>
              <a:rPr lang="de-DE" sz="1800" dirty="0"/>
              <a:t>  </a:t>
            </a: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20</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31" name="Textplatzhalter 2">
            <a:extLst>
              <a:ext uri="{FF2B5EF4-FFF2-40B4-BE49-F238E27FC236}">
                <a16:creationId xmlns:a16="http://schemas.microsoft.com/office/drawing/2014/main" id="{74BD41D8-7AE7-4FD7-B433-51FAD2C79D01}"/>
              </a:ext>
            </a:extLst>
          </p:cNvPr>
          <p:cNvSpPr>
            <a:spLocks noGrp="1"/>
          </p:cNvSpPr>
          <p:nvPr>
            <p:ph type="body" sz="quarter" idx="11"/>
          </p:nvPr>
        </p:nvSpPr>
        <p:spPr>
          <a:xfrm>
            <a:off x="317879" y="1573945"/>
            <a:ext cx="8013789" cy="1693618"/>
          </a:xfrm>
        </p:spPr>
        <p:txBody>
          <a:bodyPr/>
          <a:lstStyle/>
          <a:p>
            <a:pPr>
              <a:lnSpc>
                <a:spcPct val="100000"/>
              </a:lnSpc>
              <a:spcAft>
                <a:spcPts val="600"/>
              </a:spcAft>
            </a:pPr>
            <a:r>
              <a:rPr lang="en-US" dirty="0"/>
              <a:t>1:15 molar ratio, incubated at 55°C for 3h</a:t>
            </a:r>
          </a:p>
          <a:p>
            <a:pPr marL="0" indent="0">
              <a:lnSpc>
                <a:spcPct val="100000"/>
              </a:lnSpc>
              <a:spcAft>
                <a:spcPts val="600"/>
              </a:spcAft>
              <a:buNone/>
            </a:pPr>
            <a:endParaRPr lang="en-US" dirty="0"/>
          </a:p>
          <a:p>
            <a:pPr>
              <a:lnSpc>
                <a:spcPct val="100000"/>
              </a:lnSpc>
              <a:spcAft>
                <a:spcPts val="600"/>
              </a:spcAft>
            </a:pPr>
            <a:endParaRPr lang="en-US" dirty="0"/>
          </a:p>
        </p:txBody>
      </p:sp>
      <p:sp>
        <p:nvSpPr>
          <p:cNvPr id="38" name="Textplatzhalter 2">
            <a:extLst>
              <a:ext uri="{FF2B5EF4-FFF2-40B4-BE49-F238E27FC236}">
                <a16:creationId xmlns:a16="http://schemas.microsoft.com/office/drawing/2014/main" id="{6310F982-27C6-4E10-B6AC-3B63638C181B}"/>
              </a:ext>
            </a:extLst>
          </p:cNvPr>
          <p:cNvSpPr txBox="1">
            <a:spLocks/>
          </p:cNvSpPr>
          <p:nvPr/>
        </p:nvSpPr>
        <p:spPr>
          <a:xfrm>
            <a:off x="144556" y="3861654"/>
            <a:ext cx="8013789" cy="331664"/>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600"/>
              </a:spcAft>
            </a:pPr>
            <a:r>
              <a:rPr lang="en-US" dirty="0"/>
              <a:t>In addition we also observe Insulin with the addition of TBP and multiple sulfurs, as well as two TBP and multiple sulfurs.</a:t>
            </a:r>
          </a:p>
          <a:p>
            <a:pPr>
              <a:lnSpc>
                <a:spcPct val="100000"/>
              </a:lnSpc>
              <a:spcAft>
                <a:spcPts val="600"/>
              </a:spcAft>
            </a:pPr>
            <a:r>
              <a:rPr lang="en-US" dirty="0"/>
              <a:t>The configuration of these additions needs to be investigated </a:t>
            </a:r>
          </a:p>
          <a:p>
            <a:pPr>
              <a:lnSpc>
                <a:spcPct val="100000"/>
              </a:lnSpc>
              <a:spcAft>
                <a:spcPts val="600"/>
              </a:spcAft>
            </a:pPr>
            <a:endParaRPr lang="en-US" dirty="0"/>
          </a:p>
        </p:txBody>
      </p:sp>
      <p:grpSp>
        <p:nvGrpSpPr>
          <p:cNvPr id="14" name="Gruppieren 13">
            <a:extLst>
              <a:ext uri="{FF2B5EF4-FFF2-40B4-BE49-F238E27FC236}">
                <a16:creationId xmlns:a16="http://schemas.microsoft.com/office/drawing/2014/main" id="{8792DDA8-F126-412C-8908-EEA5712F84BA}"/>
              </a:ext>
            </a:extLst>
          </p:cNvPr>
          <p:cNvGrpSpPr/>
          <p:nvPr/>
        </p:nvGrpSpPr>
        <p:grpSpPr>
          <a:xfrm>
            <a:off x="956236" y="1946150"/>
            <a:ext cx="2599764" cy="1931545"/>
            <a:chOff x="980141" y="1990165"/>
            <a:chExt cx="2719294" cy="2086933"/>
          </a:xfrm>
        </p:grpSpPr>
        <p:sp>
          <p:nvSpPr>
            <p:cNvPr id="12" name="Rechteck 11">
              <a:extLst>
                <a:ext uri="{FF2B5EF4-FFF2-40B4-BE49-F238E27FC236}">
                  <a16:creationId xmlns:a16="http://schemas.microsoft.com/office/drawing/2014/main" id="{8F87C894-9809-4350-AFA1-B6C59BD3BEA4}"/>
                </a:ext>
              </a:extLst>
            </p:cNvPr>
            <p:cNvSpPr/>
            <p:nvPr/>
          </p:nvSpPr>
          <p:spPr>
            <a:xfrm>
              <a:off x="980141" y="1990165"/>
              <a:ext cx="2719294" cy="205519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fik 8">
              <a:extLst>
                <a:ext uri="{FF2B5EF4-FFF2-40B4-BE49-F238E27FC236}">
                  <a16:creationId xmlns:a16="http://schemas.microsoft.com/office/drawing/2014/main" id="{54F9F753-E662-4C48-9C8A-628DC43BE9AD}"/>
                </a:ext>
              </a:extLst>
            </p:cNvPr>
            <p:cNvPicPr>
              <a:picLocks noChangeAspect="1"/>
            </p:cNvPicPr>
            <p:nvPr/>
          </p:nvPicPr>
          <p:blipFill>
            <a:blip r:embed="rId2"/>
            <a:stretch>
              <a:fillRect/>
            </a:stretch>
          </p:blipFill>
          <p:spPr>
            <a:xfrm>
              <a:off x="1033930" y="2046159"/>
              <a:ext cx="2582013" cy="1866786"/>
            </a:xfrm>
            <a:prstGeom prst="rect">
              <a:avLst/>
            </a:prstGeom>
          </p:spPr>
        </p:pic>
        <p:sp>
          <p:nvSpPr>
            <p:cNvPr id="13" name="Textfeld 12">
              <a:extLst>
                <a:ext uri="{FF2B5EF4-FFF2-40B4-BE49-F238E27FC236}">
                  <a16:creationId xmlns:a16="http://schemas.microsoft.com/office/drawing/2014/main" id="{B31996EF-5912-49B6-91F1-BB7EEFED90B8}"/>
                </a:ext>
              </a:extLst>
            </p:cNvPr>
            <p:cNvSpPr txBox="1"/>
            <p:nvPr/>
          </p:nvSpPr>
          <p:spPr>
            <a:xfrm>
              <a:off x="2052400" y="3861654"/>
              <a:ext cx="410690" cy="215444"/>
            </a:xfrm>
            <a:prstGeom prst="rect">
              <a:avLst/>
            </a:prstGeom>
            <a:noFill/>
          </p:spPr>
          <p:txBody>
            <a:bodyPr wrap="none" rtlCol="0">
              <a:spAutoFit/>
            </a:bodyPr>
            <a:lstStyle/>
            <a:p>
              <a:r>
                <a:rPr lang="en-US" sz="800" dirty="0"/>
                <a:t>[m/z]</a:t>
              </a:r>
            </a:p>
          </p:txBody>
        </p:sp>
      </p:grpSp>
      <p:grpSp>
        <p:nvGrpSpPr>
          <p:cNvPr id="16" name="Gruppieren 15">
            <a:extLst>
              <a:ext uri="{FF2B5EF4-FFF2-40B4-BE49-F238E27FC236}">
                <a16:creationId xmlns:a16="http://schemas.microsoft.com/office/drawing/2014/main" id="{90D46A03-3A59-40C7-907E-B436B48724B3}"/>
              </a:ext>
            </a:extLst>
          </p:cNvPr>
          <p:cNvGrpSpPr/>
          <p:nvPr/>
        </p:nvGrpSpPr>
        <p:grpSpPr>
          <a:xfrm>
            <a:off x="3910001" y="1997975"/>
            <a:ext cx="2542177" cy="1856588"/>
            <a:chOff x="4814858" y="1991732"/>
            <a:chExt cx="2846071" cy="2089210"/>
          </a:xfrm>
        </p:grpSpPr>
        <p:sp>
          <p:nvSpPr>
            <p:cNvPr id="57" name="Rechteck 56">
              <a:extLst>
                <a:ext uri="{FF2B5EF4-FFF2-40B4-BE49-F238E27FC236}">
                  <a16:creationId xmlns:a16="http://schemas.microsoft.com/office/drawing/2014/main" id="{DD47928D-0297-4508-8B73-10866DC819D7}"/>
                </a:ext>
              </a:extLst>
            </p:cNvPr>
            <p:cNvSpPr/>
            <p:nvPr/>
          </p:nvSpPr>
          <p:spPr>
            <a:xfrm>
              <a:off x="4845104" y="1991732"/>
              <a:ext cx="2719294" cy="205519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Grafik 10">
              <a:extLst>
                <a:ext uri="{FF2B5EF4-FFF2-40B4-BE49-F238E27FC236}">
                  <a16:creationId xmlns:a16="http://schemas.microsoft.com/office/drawing/2014/main" id="{117806B5-3A0B-4749-9677-80D78B453C10}"/>
                </a:ext>
              </a:extLst>
            </p:cNvPr>
            <p:cNvPicPr>
              <a:picLocks noChangeAspect="1"/>
            </p:cNvPicPr>
            <p:nvPr/>
          </p:nvPicPr>
          <p:blipFill rotWithShape="1">
            <a:blip r:embed="rId3"/>
            <a:srcRect b="6661"/>
            <a:stretch/>
          </p:blipFill>
          <p:spPr>
            <a:xfrm>
              <a:off x="4814858" y="2057402"/>
              <a:ext cx="2846071" cy="1855544"/>
            </a:xfrm>
            <a:prstGeom prst="rect">
              <a:avLst/>
            </a:prstGeom>
          </p:spPr>
        </p:pic>
        <p:sp>
          <p:nvSpPr>
            <p:cNvPr id="58" name="Textfeld 57">
              <a:extLst>
                <a:ext uri="{FF2B5EF4-FFF2-40B4-BE49-F238E27FC236}">
                  <a16:creationId xmlns:a16="http://schemas.microsoft.com/office/drawing/2014/main" id="{B9EDEC0A-9050-457D-A3A5-EC73B0A13E31}"/>
                </a:ext>
              </a:extLst>
            </p:cNvPr>
            <p:cNvSpPr txBox="1"/>
            <p:nvPr/>
          </p:nvSpPr>
          <p:spPr>
            <a:xfrm>
              <a:off x="6017286" y="3865498"/>
              <a:ext cx="410690" cy="215444"/>
            </a:xfrm>
            <a:prstGeom prst="rect">
              <a:avLst/>
            </a:prstGeom>
            <a:noFill/>
          </p:spPr>
          <p:txBody>
            <a:bodyPr wrap="none" rtlCol="0">
              <a:spAutoFit/>
            </a:bodyPr>
            <a:lstStyle/>
            <a:p>
              <a:r>
                <a:rPr lang="en-US" sz="800" dirty="0"/>
                <a:t>[m/z]</a:t>
              </a:r>
            </a:p>
          </p:txBody>
        </p:sp>
      </p:grpSp>
      <p:pic>
        <p:nvPicPr>
          <p:cNvPr id="17" name="Grafik 16">
            <a:extLst>
              <a:ext uri="{FF2B5EF4-FFF2-40B4-BE49-F238E27FC236}">
                <a16:creationId xmlns:a16="http://schemas.microsoft.com/office/drawing/2014/main" id="{6AD3C1C4-74B0-4EE4-BCA6-1E30A14979C3}"/>
              </a:ext>
            </a:extLst>
          </p:cNvPr>
          <p:cNvPicPr>
            <a:picLocks noChangeAspect="1"/>
          </p:cNvPicPr>
          <p:nvPr/>
        </p:nvPicPr>
        <p:blipFill rotWithShape="1">
          <a:blip r:embed="rId4"/>
          <a:srcRect l="31461" r="33353"/>
          <a:stretch/>
        </p:blipFill>
        <p:spPr>
          <a:xfrm>
            <a:off x="7207624" y="1862345"/>
            <a:ext cx="748660" cy="1335140"/>
          </a:xfrm>
          <a:prstGeom prst="rect">
            <a:avLst/>
          </a:prstGeom>
        </p:spPr>
      </p:pic>
      <p:sp>
        <p:nvSpPr>
          <p:cNvPr id="18" name="Textfeld 17">
            <a:extLst>
              <a:ext uri="{FF2B5EF4-FFF2-40B4-BE49-F238E27FC236}">
                <a16:creationId xmlns:a16="http://schemas.microsoft.com/office/drawing/2014/main" id="{C61634E7-96B5-4F2B-96C0-C4E5A2D21CD1}"/>
              </a:ext>
            </a:extLst>
          </p:cNvPr>
          <p:cNvSpPr txBox="1"/>
          <p:nvPr/>
        </p:nvSpPr>
        <p:spPr>
          <a:xfrm>
            <a:off x="7212174" y="3082897"/>
            <a:ext cx="822661" cy="369332"/>
          </a:xfrm>
          <a:prstGeom prst="rect">
            <a:avLst/>
          </a:prstGeom>
          <a:noFill/>
        </p:spPr>
        <p:txBody>
          <a:bodyPr wrap="none" rtlCol="0">
            <a:spAutoFit/>
          </a:bodyPr>
          <a:lstStyle/>
          <a:p>
            <a:r>
              <a:rPr lang="en-US" dirty="0"/>
              <a:t>TBP-SS</a:t>
            </a:r>
          </a:p>
        </p:txBody>
      </p:sp>
    </p:spTree>
    <p:extLst>
      <p:ext uri="{BB962C8B-B14F-4D97-AF65-F5344CB8AC3E}">
        <p14:creationId xmlns:p14="http://schemas.microsoft.com/office/powerpoint/2010/main" val="88671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879" y="711568"/>
            <a:ext cx="7716956" cy="1193583"/>
          </a:xfrm>
        </p:spPr>
        <p:txBody>
          <a:bodyPr>
            <a:normAutofit/>
          </a:bodyPr>
          <a:lstStyle/>
          <a:p>
            <a:r>
              <a:rPr lang="de-DE" dirty="0"/>
              <a:t>The EPREX</a:t>
            </a:r>
            <a:r>
              <a:rPr lang="de-DE" baseline="30000" dirty="0"/>
              <a:t>TM</a:t>
            </a:r>
            <a:r>
              <a:rPr lang="de-DE" dirty="0"/>
              <a:t> Case</a:t>
            </a:r>
            <a:br>
              <a:rPr lang="de-DE" dirty="0"/>
            </a:br>
            <a:r>
              <a:rPr lang="de-DE" sz="1600" dirty="0" err="1"/>
              <a:t>Vultac</a:t>
            </a:r>
            <a:r>
              <a:rPr lang="de-DE" sz="1600" dirty="0"/>
              <a:t> </a:t>
            </a:r>
            <a:r>
              <a:rPr lang="de-DE" sz="1600" dirty="0" err="1"/>
              <a:t>has</a:t>
            </a:r>
            <a:r>
              <a:rPr lang="de-DE" sz="1600" dirty="0"/>
              <a:t> </a:t>
            </a:r>
            <a:r>
              <a:rPr lang="de-DE" sz="1600" dirty="0" err="1"/>
              <a:t>been</a:t>
            </a:r>
            <a:r>
              <a:rPr lang="de-DE" sz="1600" dirty="0"/>
              <a:t> </a:t>
            </a:r>
            <a:r>
              <a:rPr lang="de-DE" sz="1600" dirty="0" err="1"/>
              <a:t>named</a:t>
            </a:r>
            <a:r>
              <a:rPr lang="de-DE" sz="1600" dirty="0"/>
              <a:t> </a:t>
            </a:r>
            <a:r>
              <a:rPr lang="de-DE" sz="1600" dirty="0" err="1"/>
              <a:t>as</a:t>
            </a:r>
            <a:r>
              <a:rPr lang="de-DE" sz="1600" dirty="0"/>
              <a:t> a possible </a:t>
            </a:r>
            <a:r>
              <a:rPr lang="de-DE" sz="1600" dirty="0" err="1"/>
              <a:t>causal</a:t>
            </a:r>
            <a:r>
              <a:rPr lang="de-DE" sz="1600" dirty="0"/>
              <a:t> </a:t>
            </a:r>
            <a:r>
              <a:rPr lang="de-DE" sz="1600" dirty="0" err="1"/>
              <a:t>agent</a:t>
            </a:r>
            <a:r>
              <a:rPr lang="de-DE" sz="1600" dirty="0"/>
              <a:t> </a:t>
            </a:r>
            <a:r>
              <a:rPr lang="de-DE" sz="1600" dirty="0" err="1"/>
              <a:t>for</a:t>
            </a:r>
            <a:r>
              <a:rPr lang="de-DE" sz="1600" dirty="0"/>
              <a:t> </a:t>
            </a:r>
            <a:r>
              <a:rPr lang="de-DE" sz="1600" dirty="0" err="1"/>
              <a:t>the</a:t>
            </a:r>
            <a:r>
              <a:rPr lang="de-DE" sz="1600" dirty="0"/>
              <a:t> </a:t>
            </a:r>
            <a:r>
              <a:rPr lang="de-DE" sz="1600" dirty="0" err="1"/>
              <a:t>induction</a:t>
            </a:r>
            <a:r>
              <a:rPr lang="de-DE" sz="1600" dirty="0"/>
              <a:t> </a:t>
            </a:r>
            <a:r>
              <a:rPr lang="de-DE" sz="1600" dirty="0" err="1"/>
              <a:t>red-cell</a:t>
            </a:r>
            <a:r>
              <a:rPr lang="de-DE" sz="1600" dirty="0"/>
              <a:t> </a:t>
            </a:r>
            <a:r>
              <a:rPr lang="de-DE" sz="1600" dirty="0" err="1"/>
              <a:t>aplasia</a:t>
            </a:r>
            <a:r>
              <a:rPr lang="de-DE" sz="1600" dirty="0"/>
              <a:t> </a:t>
            </a:r>
            <a:endParaRPr lang="de-DE" sz="16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21</a:t>
            </a:fld>
            <a:endParaRPr lang="de-DE" dirty="0"/>
          </a:p>
        </p:txBody>
      </p:sp>
      <p:sp>
        <p:nvSpPr>
          <p:cNvPr id="27" name="Textplatzhalter 2">
            <a:extLst>
              <a:ext uri="{FF2B5EF4-FFF2-40B4-BE49-F238E27FC236}">
                <a16:creationId xmlns:a16="http://schemas.microsoft.com/office/drawing/2014/main" id="{9B4D5AAE-0BC3-4DC2-BD22-F28AB51AD857}"/>
              </a:ext>
            </a:extLst>
          </p:cNvPr>
          <p:cNvSpPr>
            <a:spLocks noGrp="1"/>
          </p:cNvSpPr>
          <p:nvPr>
            <p:ph type="body" sz="quarter" idx="11"/>
          </p:nvPr>
        </p:nvSpPr>
        <p:spPr>
          <a:xfrm>
            <a:off x="317879" y="1932529"/>
            <a:ext cx="8013789" cy="1693618"/>
          </a:xfrm>
        </p:spPr>
        <p:txBody>
          <a:bodyPr/>
          <a:lstStyle/>
          <a:p>
            <a:pPr>
              <a:lnSpc>
                <a:spcPct val="100000"/>
              </a:lnSpc>
              <a:spcAft>
                <a:spcPts val="600"/>
              </a:spcAft>
            </a:pPr>
            <a:r>
              <a:rPr lang="en-US" dirty="0"/>
              <a:t>In the aftermath of the EPREX</a:t>
            </a:r>
            <a:r>
              <a:rPr lang="en-US" baseline="30000" dirty="0"/>
              <a:t>TM</a:t>
            </a:r>
            <a:r>
              <a:rPr lang="en-US" dirty="0"/>
              <a:t> case, studies suggested that </a:t>
            </a:r>
            <a:r>
              <a:rPr lang="en-US" dirty="0" err="1"/>
              <a:t>Vultac</a:t>
            </a:r>
            <a:r>
              <a:rPr lang="en-US" baseline="30000" dirty="0" err="1"/>
              <a:t>TM</a:t>
            </a:r>
            <a:r>
              <a:rPr lang="en-US" dirty="0"/>
              <a:t> may have played a role in causing the induction of red-cell aplasia in some patients</a:t>
            </a:r>
            <a:r>
              <a:rPr lang="en-US" baseline="30000" dirty="0"/>
              <a:t>#,*</a:t>
            </a:r>
            <a:r>
              <a:rPr lang="en-US" dirty="0"/>
              <a:t>. </a:t>
            </a:r>
          </a:p>
          <a:p>
            <a:pPr>
              <a:lnSpc>
                <a:spcPct val="100000"/>
              </a:lnSpc>
              <a:spcAft>
                <a:spcPts val="600"/>
              </a:spcAft>
            </a:pPr>
            <a:r>
              <a:rPr lang="en-US" dirty="0"/>
              <a:t>The elicitation of immune responses, does not require high substance concentrations.</a:t>
            </a:r>
          </a:p>
          <a:p>
            <a:pPr>
              <a:lnSpc>
                <a:spcPct val="100000"/>
              </a:lnSpc>
              <a:spcAft>
                <a:spcPts val="600"/>
              </a:spcAft>
            </a:pPr>
            <a:r>
              <a:rPr lang="en-US" dirty="0"/>
              <a:t>Elicitation may be caused by direct interaction with the host immune system (adjuvant effect) or to modified proteins (e.g. aggregation). Proteins, that are not immune responsive in their natural (native) state. </a:t>
            </a:r>
          </a:p>
          <a:p>
            <a:pPr>
              <a:lnSpc>
                <a:spcPct val="100000"/>
              </a:lnSpc>
              <a:spcAft>
                <a:spcPts val="600"/>
              </a:spcAft>
            </a:pPr>
            <a:r>
              <a:rPr lang="en-US" dirty="0"/>
              <a:t>In the following we investigate the interaction between </a:t>
            </a:r>
            <a:r>
              <a:rPr lang="en-US" dirty="0" err="1"/>
              <a:t>Vultac</a:t>
            </a:r>
            <a:r>
              <a:rPr lang="en-US" baseline="30000" dirty="0" err="1"/>
              <a:t>TM</a:t>
            </a:r>
            <a:r>
              <a:rPr lang="en-US" dirty="0"/>
              <a:t> and EPO.</a:t>
            </a:r>
          </a:p>
          <a:p>
            <a:pPr marL="0" indent="0">
              <a:lnSpc>
                <a:spcPct val="100000"/>
              </a:lnSpc>
              <a:spcAft>
                <a:spcPts val="600"/>
              </a:spcAft>
              <a:buNone/>
            </a:pPr>
            <a:endParaRPr lang="en-US" dirty="0"/>
          </a:p>
          <a:p>
            <a:pPr>
              <a:lnSpc>
                <a:spcPct val="100000"/>
              </a:lnSpc>
              <a:spcAft>
                <a:spcPts val="600"/>
              </a:spcAft>
            </a:pPr>
            <a:endParaRPr lang="en-US" dirty="0"/>
          </a:p>
        </p:txBody>
      </p:sp>
      <p:sp>
        <p:nvSpPr>
          <p:cNvPr id="4" name="Textfeld 3">
            <a:extLst>
              <a:ext uri="{FF2B5EF4-FFF2-40B4-BE49-F238E27FC236}">
                <a16:creationId xmlns:a16="http://schemas.microsoft.com/office/drawing/2014/main" id="{633AF04A-73A0-4DFC-B4B3-F29CFD388805}"/>
              </a:ext>
            </a:extLst>
          </p:cNvPr>
          <p:cNvSpPr txBox="1"/>
          <p:nvPr/>
        </p:nvSpPr>
        <p:spPr>
          <a:xfrm>
            <a:off x="4515589" y="4509084"/>
            <a:ext cx="3281668" cy="400110"/>
          </a:xfrm>
          <a:prstGeom prst="rect">
            <a:avLst/>
          </a:prstGeom>
          <a:noFill/>
        </p:spPr>
        <p:txBody>
          <a:bodyPr wrap="none" rtlCol="0">
            <a:spAutoFit/>
          </a:bodyPr>
          <a:lstStyle/>
          <a:p>
            <a:r>
              <a:rPr lang="en-US" sz="1000" dirty="0"/>
              <a:t>#</a:t>
            </a:r>
            <a:r>
              <a:rPr lang="en-US" sz="1000" dirty="0" err="1"/>
              <a:t>J.Pang</a:t>
            </a:r>
            <a:r>
              <a:rPr lang="en-US" sz="1000" dirty="0"/>
              <a:t> et.al. PDA J. Pharm. Sci. Tech. 2007, 61 (6), 423-432</a:t>
            </a:r>
          </a:p>
          <a:p>
            <a:r>
              <a:rPr lang="en-US" sz="1000" dirty="0"/>
              <a:t>*</a:t>
            </a:r>
            <a:r>
              <a:rPr lang="en-US" sz="1000" dirty="0" err="1"/>
              <a:t>B.Sharma</a:t>
            </a:r>
            <a:r>
              <a:rPr lang="en-US" sz="1000" dirty="0"/>
              <a:t> et.al. EJHP. 2004, 5, 86-91 </a:t>
            </a:r>
          </a:p>
        </p:txBody>
      </p:sp>
    </p:spTree>
    <p:extLst>
      <p:ext uri="{BB962C8B-B14F-4D97-AF65-F5344CB8AC3E}">
        <p14:creationId xmlns:p14="http://schemas.microsoft.com/office/powerpoint/2010/main" val="3477713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4E1A227-BCB2-4A18-8C95-53BF1B85F28D}"/>
              </a:ext>
            </a:extLst>
          </p:cNvPr>
          <p:cNvSpPr/>
          <p:nvPr/>
        </p:nvSpPr>
        <p:spPr>
          <a:xfrm>
            <a:off x="2719294" y="2916518"/>
            <a:ext cx="4374777" cy="171299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17879" y="711568"/>
            <a:ext cx="7638405" cy="1193583"/>
          </a:xfrm>
        </p:spPr>
        <p:txBody>
          <a:bodyPr>
            <a:normAutofit/>
          </a:bodyPr>
          <a:lstStyle/>
          <a:p>
            <a:r>
              <a:rPr lang="de-DE" dirty="0"/>
              <a:t>Erythropoetin α</a:t>
            </a:r>
            <a:br>
              <a:rPr lang="de-DE" dirty="0"/>
            </a:br>
            <a:r>
              <a:rPr lang="de-DE" sz="1800" dirty="0"/>
              <a:t>a </a:t>
            </a:r>
            <a:r>
              <a:rPr lang="de-DE" sz="1800" dirty="0" err="1"/>
              <a:t>glycosylated</a:t>
            </a:r>
            <a:r>
              <a:rPr lang="de-DE" sz="1800" dirty="0"/>
              <a:t>, </a:t>
            </a:r>
            <a:r>
              <a:rPr lang="de-DE" sz="1800" dirty="0" err="1"/>
              <a:t>globular</a:t>
            </a:r>
            <a:r>
              <a:rPr lang="de-DE" sz="1800" dirty="0"/>
              <a:t> </a:t>
            </a:r>
            <a:r>
              <a:rPr lang="de-DE" sz="1800" dirty="0" err="1"/>
              <a:t>protein</a:t>
            </a:r>
            <a:r>
              <a:rPr lang="de-DE" sz="1800" dirty="0"/>
              <a:t> </a:t>
            </a:r>
            <a:r>
              <a:rPr lang="de-DE" sz="1800" dirty="0" err="1"/>
              <a:t>with</a:t>
            </a:r>
            <a:r>
              <a:rPr lang="de-DE" sz="1800" dirty="0"/>
              <a:t> </a:t>
            </a:r>
            <a:r>
              <a:rPr lang="de-DE" sz="1800" dirty="0" err="1"/>
              <a:t>two</a:t>
            </a:r>
            <a:r>
              <a:rPr lang="de-DE" sz="1800" dirty="0"/>
              <a:t> intra-</a:t>
            </a:r>
            <a:r>
              <a:rPr lang="de-DE" sz="1800" dirty="0" err="1"/>
              <a:t>chain</a:t>
            </a:r>
            <a:r>
              <a:rPr lang="de-DE" sz="1800" dirty="0"/>
              <a:t> </a:t>
            </a:r>
            <a:r>
              <a:rPr lang="de-DE" sz="1800" dirty="0" err="1"/>
              <a:t>disulfid</a:t>
            </a:r>
            <a:r>
              <a:rPr lang="de-DE" sz="1800" dirty="0"/>
              <a:t>-bonds</a:t>
            </a:r>
            <a:br>
              <a:rPr lang="de-DE" sz="1800" dirty="0"/>
            </a:b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22</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31" name="Textplatzhalter 2">
            <a:extLst>
              <a:ext uri="{FF2B5EF4-FFF2-40B4-BE49-F238E27FC236}">
                <a16:creationId xmlns:a16="http://schemas.microsoft.com/office/drawing/2014/main" id="{74BD41D8-7AE7-4FD7-B433-51FAD2C79D01}"/>
              </a:ext>
            </a:extLst>
          </p:cNvPr>
          <p:cNvSpPr>
            <a:spLocks noGrp="1"/>
          </p:cNvSpPr>
          <p:nvPr>
            <p:ph type="body" sz="quarter" idx="11"/>
          </p:nvPr>
        </p:nvSpPr>
        <p:spPr>
          <a:xfrm>
            <a:off x="287999" y="1899808"/>
            <a:ext cx="8013789" cy="1693618"/>
          </a:xfrm>
        </p:spPr>
        <p:txBody>
          <a:bodyPr/>
          <a:lstStyle/>
          <a:p>
            <a:pPr>
              <a:lnSpc>
                <a:spcPct val="100000"/>
              </a:lnSpc>
              <a:spcAft>
                <a:spcPts val="600"/>
              </a:spcAft>
            </a:pPr>
            <a:r>
              <a:rPr lang="en-US" dirty="0"/>
              <a:t>EPO has a 27 amino acid leader sequence, which is cleaved during processing (in red).</a:t>
            </a:r>
          </a:p>
          <a:p>
            <a:pPr>
              <a:lnSpc>
                <a:spcPct val="100000"/>
              </a:lnSpc>
              <a:spcAft>
                <a:spcPts val="600"/>
              </a:spcAft>
            </a:pPr>
            <a:r>
              <a:rPr lang="en-US" dirty="0"/>
              <a:t>It has three glycosylated </a:t>
            </a:r>
            <a:r>
              <a:rPr lang="en-US" dirty="0" err="1"/>
              <a:t>asparagines</a:t>
            </a:r>
            <a:r>
              <a:rPr lang="en-US" dirty="0"/>
              <a:t> and one serine (in green).</a:t>
            </a:r>
          </a:p>
          <a:p>
            <a:pPr>
              <a:lnSpc>
                <a:spcPct val="100000"/>
              </a:lnSpc>
              <a:spcAft>
                <a:spcPts val="600"/>
              </a:spcAft>
            </a:pPr>
            <a:r>
              <a:rPr lang="en-US" dirty="0"/>
              <a:t>Two intra-chain disulfide-bonds (in blue).</a:t>
            </a:r>
          </a:p>
          <a:p>
            <a:pPr marL="0" indent="0">
              <a:lnSpc>
                <a:spcPct val="100000"/>
              </a:lnSpc>
              <a:spcAft>
                <a:spcPts val="600"/>
              </a:spcAft>
              <a:buNone/>
            </a:pPr>
            <a:endParaRPr lang="en-US" dirty="0"/>
          </a:p>
          <a:p>
            <a:pPr>
              <a:lnSpc>
                <a:spcPct val="100000"/>
              </a:lnSpc>
              <a:spcAft>
                <a:spcPts val="600"/>
              </a:spcAft>
            </a:pPr>
            <a:endParaRPr lang="en-US" dirty="0"/>
          </a:p>
        </p:txBody>
      </p:sp>
      <p:sp>
        <p:nvSpPr>
          <p:cNvPr id="4" name="Rechteck 3">
            <a:extLst>
              <a:ext uri="{FF2B5EF4-FFF2-40B4-BE49-F238E27FC236}">
                <a16:creationId xmlns:a16="http://schemas.microsoft.com/office/drawing/2014/main" id="{202485C9-F3F8-4097-AE50-41C301660053}"/>
              </a:ext>
            </a:extLst>
          </p:cNvPr>
          <p:cNvSpPr/>
          <p:nvPr/>
        </p:nvSpPr>
        <p:spPr>
          <a:xfrm>
            <a:off x="2853765" y="3039025"/>
            <a:ext cx="4001248" cy="1323439"/>
          </a:xfrm>
          <a:prstGeom prst="rect">
            <a:avLst/>
          </a:prstGeom>
        </p:spPr>
        <p:txBody>
          <a:bodyPr wrap="square">
            <a:spAutoFit/>
          </a:bodyPr>
          <a:lstStyle/>
          <a:p>
            <a:r>
              <a:rPr lang="en-US" sz="1000" dirty="0"/>
              <a:t>	       10	             20	      30	           40		  50</a:t>
            </a:r>
          </a:p>
          <a:p>
            <a:r>
              <a:rPr lang="en-US" sz="1000" dirty="0">
                <a:solidFill>
                  <a:srgbClr val="FF0000"/>
                </a:solidFill>
              </a:rPr>
              <a:t>MGVHECPAWL WLLLSLLSLP LGLPVLG</a:t>
            </a:r>
            <a:r>
              <a:rPr lang="en-US" sz="1000" dirty="0"/>
              <a:t>APP </a:t>
            </a:r>
            <a:r>
              <a:rPr lang="en-US" sz="1000" dirty="0">
                <a:highlight>
                  <a:srgbClr val="FFFF00"/>
                </a:highlight>
              </a:rPr>
              <a:t>R</a:t>
            </a:r>
            <a:r>
              <a:rPr lang="en-US" sz="1000" dirty="0"/>
              <a:t>LI</a:t>
            </a:r>
            <a:r>
              <a:rPr lang="en-US" sz="1000" dirty="0">
                <a:highlight>
                  <a:srgbClr val="00FFFF"/>
                </a:highlight>
              </a:rPr>
              <a:t>C</a:t>
            </a:r>
            <a:r>
              <a:rPr lang="en-US" sz="1000" dirty="0"/>
              <a:t>DS</a:t>
            </a:r>
            <a:r>
              <a:rPr lang="en-US" sz="1000" dirty="0">
                <a:highlight>
                  <a:srgbClr val="FFFF00"/>
                </a:highlight>
              </a:rPr>
              <a:t>R</a:t>
            </a:r>
            <a:r>
              <a:rPr lang="en-US" sz="1000" dirty="0"/>
              <a:t>VLE </a:t>
            </a:r>
            <a:r>
              <a:rPr lang="en-US" sz="1000" dirty="0">
                <a:highlight>
                  <a:srgbClr val="FFFF00"/>
                </a:highlight>
              </a:rPr>
              <a:t>R</a:t>
            </a:r>
            <a:r>
              <a:rPr lang="en-US" sz="1000" dirty="0"/>
              <a:t>YLLEA</a:t>
            </a:r>
            <a:r>
              <a:rPr lang="en-US" sz="1000" dirty="0">
                <a:highlight>
                  <a:srgbClr val="FFFF00"/>
                </a:highlight>
              </a:rPr>
              <a:t>K</a:t>
            </a:r>
            <a:r>
              <a:rPr lang="en-US" sz="1000" dirty="0"/>
              <a:t>EAE </a:t>
            </a:r>
          </a:p>
          <a:p>
            <a:r>
              <a:rPr lang="en-US" sz="1000" dirty="0"/>
              <a:t>		           70                     80                        90                   100</a:t>
            </a:r>
          </a:p>
          <a:p>
            <a:r>
              <a:rPr lang="en-US" sz="1000" dirty="0">
                <a:highlight>
                  <a:srgbClr val="00FF00"/>
                </a:highlight>
              </a:rPr>
              <a:t>N</a:t>
            </a:r>
            <a:r>
              <a:rPr lang="en-US" sz="1000" dirty="0"/>
              <a:t>ITTG</a:t>
            </a:r>
            <a:r>
              <a:rPr lang="en-US" sz="1000" dirty="0">
                <a:highlight>
                  <a:srgbClr val="00FFFF"/>
                </a:highlight>
              </a:rPr>
              <a:t>C</a:t>
            </a:r>
            <a:r>
              <a:rPr lang="en-US" sz="1000" dirty="0"/>
              <a:t>AEH</a:t>
            </a:r>
            <a:r>
              <a:rPr lang="en-US" sz="1000" dirty="0">
                <a:highlight>
                  <a:srgbClr val="00FFFF"/>
                </a:highlight>
              </a:rPr>
              <a:t>C</a:t>
            </a:r>
            <a:r>
              <a:rPr lang="en-US" sz="1000" dirty="0"/>
              <a:t> SLNE</a:t>
            </a:r>
            <a:r>
              <a:rPr lang="en-US" sz="1000" dirty="0">
                <a:highlight>
                  <a:srgbClr val="00FF00"/>
                </a:highlight>
              </a:rPr>
              <a:t>N</a:t>
            </a:r>
            <a:r>
              <a:rPr lang="en-US" sz="1000" dirty="0"/>
              <a:t>ITVPD T</a:t>
            </a:r>
            <a:r>
              <a:rPr lang="en-US" sz="1000" dirty="0">
                <a:highlight>
                  <a:srgbClr val="FFFF00"/>
                </a:highlight>
              </a:rPr>
              <a:t>K</a:t>
            </a:r>
            <a:r>
              <a:rPr lang="en-US" sz="1000" dirty="0"/>
              <a:t>VNFYAW</a:t>
            </a:r>
            <a:r>
              <a:rPr lang="en-US" sz="1000" dirty="0">
                <a:highlight>
                  <a:srgbClr val="FFFF00"/>
                </a:highlight>
              </a:rPr>
              <a:t>KR</a:t>
            </a:r>
            <a:r>
              <a:rPr lang="en-US" sz="1000" dirty="0"/>
              <a:t> MEVGQQAVEV WQGLALLSEA </a:t>
            </a:r>
          </a:p>
          <a:p>
            <a:r>
              <a:rPr lang="en-US" sz="1000" dirty="0"/>
              <a:t>	  110	          120	     130	           140 	   150</a:t>
            </a:r>
          </a:p>
          <a:p>
            <a:r>
              <a:rPr lang="en-US" sz="1000" dirty="0"/>
              <a:t>VL</a:t>
            </a:r>
            <a:r>
              <a:rPr lang="en-US" sz="1000" dirty="0">
                <a:highlight>
                  <a:srgbClr val="FFFF00"/>
                </a:highlight>
              </a:rPr>
              <a:t>R</a:t>
            </a:r>
            <a:r>
              <a:rPr lang="en-US" sz="1000" dirty="0"/>
              <a:t>GQALLV</a:t>
            </a:r>
            <a:r>
              <a:rPr lang="en-US" sz="1000" dirty="0">
                <a:highlight>
                  <a:srgbClr val="00FF00"/>
                </a:highlight>
              </a:rPr>
              <a:t>N</a:t>
            </a:r>
            <a:r>
              <a:rPr lang="en-US" sz="1000" dirty="0"/>
              <a:t> SSQPWEPLQL HVD</a:t>
            </a:r>
            <a:r>
              <a:rPr lang="en-US" sz="1000" dirty="0">
                <a:highlight>
                  <a:srgbClr val="FFFF00"/>
                </a:highlight>
              </a:rPr>
              <a:t>K</a:t>
            </a:r>
            <a:r>
              <a:rPr lang="en-US" sz="1000" dirty="0"/>
              <a:t>AVSGL</a:t>
            </a:r>
            <a:r>
              <a:rPr lang="en-US" sz="1000" dirty="0">
                <a:highlight>
                  <a:srgbClr val="FFFF00"/>
                </a:highlight>
              </a:rPr>
              <a:t>R</a:t>
            </a:r>
            <a:r>
              <a:rPr lang="en-US" sz="1000" dirty="0"/>
              <a:t> SLTTLL</a:t>
            </a:r>
            <a:r>
              <a:rPr lang="en-US" sz="1000" dirty="0">
                <a:highlight>
                  <a:srgbClr val="FFFF00"/>
                </a:highlight>
              </a:rPr>
              <a:t>R</a:t>
            </a:r>
            <a:r>
              <a:rPr lang="en-US" sz="1000" dirty="0"/>
              <a:t>ALG AQ</a:t>
            </a:r>
            <a:r>
              <a:rPr lang="en-US" sz="1000" dirty="0">
                <a:highlight>
                  <a:srgbClr val="FFFF00"/>
                </a:highlight>
              </a:rPr>
              <a:t>K</a:t>
            </a:r>
            <a:r>
              <a:rPr lang="en-US" sz="1000" dirty="0"/>
              <a:t>EAISPPD </a:t>
            </a:r>
          </a:p>
          <a:p>
            <a:r>
              <a:rPr lang="en-US" sz="1000" dirty="0"/>
              <a:t>	120	       170	              170	      180</a:t>
            </a:r>
          </a:p>
          <a:p>
            <a:r>
              <a:rPr lang="en-US" sz="1000" dirty="0"/>
              <a:t>AASAAPL</a:t>
            </a:r>
            <a:r>
              <a:rPr lang="en-US" sz="1000" dirty="0">
                <a:highlight>
                  <a:srgbClr val="FFFF00"/>
                </a:highlight>
              </a:rPr>
              <a:t>R</a:t>
            </a:r>
            <a:r>
              <a:rPr lang="en-US" sz="1000" dirty="0"/>
              <a:t>TI TADTF</a:t>
            </a:r>
            <a:r>
              <a:rPr lang="en-US" sz="1000" dirty="0">
                <a:highlight>
                  <a:srgbClr val="FFFF00"/>
                </a:highlight>
              </a:rPr>
              <a:t>RK</a:t>
            </a:r>
            <a:r>
              <a:rPr lang="en-US" sz="1000" dirty="0"/>
              <a:t>LF</a:t>
            </a:r>
            <a:r>
              <a:rPr lang="en-US" sz="1000" dirty="0">
                <a:highlight>
                  <a:srgbClr val="FFFF00"/>
                </a:highlight>
              </a:rPr>
              <a:t>R</a:t>
            </a:r>
            <a:r>
              <a:rPr lang="en-US" sz="1000" dirty="0"/>
              <a:t> VYSNFL</a:t>
            </a:r>
            <a:r>
              <a:rPr lang="en-US" sz="1000" dirty="0">
                <a:highlight>
                  <a:srgbClr val="FFFF00"/>
                </a:highlight>
              </a:rPr>
              <a:t>R</a:t>
            </a:r>
            <a:r>
              <a:rPr lang="en-US" sz="1000" dirty="0"/>
              <a:t>GKL </a:t>
            </a:r>
            <a:r>
              <a:rPr lang="en-US" sz="1000" dirty="0">
                <a:highlight>
                  <a:srgbClr val="FFFF00"/>
                </a:highlight>
              </a:rPr>
              <a:t>K</a:t>
            </a:r>
            <a:r>
              <a:rPr lang="en-US" sz="1000" dirty="0"/>
              <a:t>LYTGEA</a:t>
            </a:r>
            <a:r>
              <a:rPr lang="en-US" sz="1000" dirty="0">
                <a:highlight>
                  <a:srgbClr val="00FFFF"/>
                </a:highlight>
              </a:rPr>
              <a:t>C</a:t>
            </a:r>
            <a:r>
              <a:rPr lang="en-US" sz="1000" dirty="0">
                <a:highlight>
                  <a:srgbClr val="FFFF00"/>
                </a:highlight>
              </a:rPr>
              <a:t>R</a:t>
            </a:r>
            <a:r>
              <a:rPr lang="en-US" sz="1000" dirty="0"/>
              <a:t>T GD</a:t>
            </a:r>
            <a:r>
              <a:rPr lang="en-US" sz="1000" dirty="0">
                <a:highlight>
                  <a:srgbClr val="FFFF00"/>
                </a:highlight>
              </a:rPr>
              <a:t>R</a:t>
            </a:r>
            <a:r>
              <a:rPr lang="en-US" sz="1000" dirty="0"/>
              <a:t> </a:t>
            </a:r>
          </a:p>
        </p:txBody>
      </p:sp>
      <p:grpSp>
        <p:nvGrpSpPr>
          <p:cNvPr id="12" name="Gruppieren 11">
            <a:extLst>
              <a:ext uri="{FF2B5EF4-FFF2-40B4-BE49-F238E27FC236}">
                <a16:creationId xmlns:a16="http://schemas.microsoft.com/office/drawing/2014/main" id="{1556C337-5683-48FE-AD58-90FDC077777B}"/>
              </a:ext>
            </a:extLst>
          </p:cNvPr>
          <p:cNvGrpSpPr/>
          <p:nvPr/>
        </p:nvGrpSpPr>
        <p:grpSpPr>
          <a:xfrm>
            <a:off x="3293035" y="3442447"/>
            <a:ext cx="295835" cy="156172"/>
            <a:chOff x="3293035" y="3442447"/>
            <a:chExt cx="295835" cy="156172"/>
          </a:xfrm>
        </p:grpSpPr>
        <p:cxnSp>
          <p:nvCxnSpPr>
            <p:cNvPr id="6" name="Gerader Verbinder 5">
              <a:extLst>
                <a:ext uri="{FF2B5EF4-FFF2-40B4-BE49-F238E27FC236}">
                  <a16:creationId xmlns:a16="http://schemas.microsoft.com/office/drawing/2014/main" id="{4C224FBD-4745-417D-A5C3-E6B226B77846}"/>
                </a:ext>
              </a:extLst>
            </p:cNvPr>
            <p:cNvCxnSpPr/>
            <p:nvPr/>
          </p:nvCxnSpPr>
          <p:spPr>
            <a:xfrm flipV="1">
              <a:off x="3293035" y="3442447"/>
              <a:ext cx="0" cy="1561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Gerader Verbinder 15">
              <a:extLst>
                <a:ext uri="{FF2B5EF4-FFF2-40B4-BE49-F238E27FC236}">
                  <a16:creationId xmlns:a16="http://schemas.microsoft.com/office/drawing/2014/main" id="{B8674EE9-BE54-4B92-8460-0D77B1ED62CC}"/>
                </a:ext>
              </a:extLst>
            </p:cNvPr>
            <p:cNvCxnSpPr/>
            <p:nvPr/>
          </p:nvCxnSpPr>
          <p:spPr>
            <a:xfrm flipV="1">
              <a:off x="3588870" y="3442447"/>
              <a:ext cx="0" cy="15617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Gerader Verbinder 7">
              <a:extLst>
                <a:ext uri="{FF2B5EF4-FFF2-40B4-BE49-F238E27FC236}">
                  <a16:creationId xmlns:a16="http://schemas.microsoft.com/office/drawing/2014/main" id="{5A7FA90A-FB76-4830-9F86-EB7D6A5C4ED1}"/>
                </a:ext>
              </a:extLst>
            </p:cNvPr>
            <p:cNvCxnSpPr/>
            <p:nvPr/>
          </p:nvCxnSpPr>
          <p:spPr>
            <a:xfrm>
              <a:off x="3293035" y="3442447"/>
              <a:ext cx="295835"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4" name="Gerader Verbinder 13">
            <a:extLst>
              <a:ext uri="{FF2B5EF4-FFF2-40B4-BE49-F238E27FC236}">
                <a16:creationId xmlns:a16="http://schemas.microsoft.com/office/drawing/2014/main" id="{2A13DC7A-1BAE-439A-B05C-7E1995C57A2C}"/>
              </a:ext>
            </a:extLst>
          </p:cNvPr>
          <p:cNvCxnSpPr/>
          <p:nvPr/>
        </p:nvCxnSpPr>
        <p:spPr>
          <a:xfrm flipV="1">
            <a:off x="5277224" y="3050977"/>
            <a:ext cx="0" cy="2061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Gerader Verbinder 20">
            <a:extLst>
              <a:ext uri="{FF2B5EF4-FFF2-40B4-BE49-F238E27FC236}">
                <a16:creationId xmlns:a16="http://schemas.microsoft.com/office/drawing/2014/main" id="{EDC599BE-4B9D-4E81-9C8A-472C6FFE2005}"/>
              </a:ext>
            </a:extLst>
          </p:cNvPr>
          <p:cNvCxnSpPr/>
          <p:nvPr/>
        </p:nvCxnSpPr>
        <p:spPr>
          <a:xfrm flipV="1">
            <a:off x="5459508" y="4253388"/>
            <a:ext cx="0" cy="2061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Gerader Verbinder 17">
            <a:extLst>
              <a:ext uri="{FF2B5EF4-FFF2-40B4-BE49-F238E27FC236}">
                <a16:creationId xmlns:a16="http://schemas.microsoft.com/office/drawing/2014/main" id="{4974FDBB-B4C3-46C4-8DDC-EEF4F4C455C2}"/>
              </a:ext>
            </a:extLst>
          </p:cNvPr>
          <p:cNvCxnSpPr/>
          <p:nvPr/>
        </p:nvCxnSpPr>
        <p:spPr>
          <a:xfrm>
            <a:off x="5277224" y="3039025"/>
            <a:ext cx="14821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Gerader Verbinder 21">
            <a:extLst>
              <a:ext uri="{FF2B5EF4-FFF2-40B4-BE49-F238E27FC236}">
                <a16:creationId xmlns:a16="http://schemas.microsoft.com/office/drawing/2014/main" id="{1F25A23E-2D63-4685-BB24-D8B5C2B2448C}"/>
              </a:ext>
            </a:extLst>
          </p:cNvPr>
          <p:cNvCxnSpPr/>
          <p:nvPr/>
        </p:nvCxnSpPr>
        <p:spPr>
          <a:xfrm>
            <a:off x="6759388" y="3039025"/>
            <a:ext cx="0" cy="14205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Gerader Verbinder 23">
            <a:extLst>
              <a:ext uri="{FF2B5EF4-FFF2-40B4-BE49-F238E27FC236}">
                <a16:creationId xmlns:a16="http://schemas.microsoft.com/office/drawing/2014/main" id="{B1EB08F8-85E7-431B-8268-1C0F047FFC8E}"/>
              </a:ext>
            </a:extLst>
          </p:cNvPr>
          <p:cNvCxnSpPr/>
          <p:nvPr/>
        </p:nvCxnSpPr>
        <p:spPr>
          <a:xfrm>
            <a:off x="5459508" y="4459587"/>
            <a:ext cx="129988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9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hteck 52">
            <a:extLst>
              <a:ext uri="{FF2B5EF4-FFF2-40B4-BE49-F238E27FC236}">
                <a16:creationId xmlns:a16="http://schemas.microsoft.com/office/drawing/2014/main" id="{ABCBE58D-E724-4711-96C7-070C48E848F4}"/>
              </a:ext>
            </a:extLst>
          </p:cNvPr>
          <p:cNvSpPr/>
          <p:nvPr/>
        </p:nvSpPr>
        <p:spPr>
          <a:xfrm>
            <a:off x="5896259" y="1551642"/>
            <a:ext cx="2557929" cy="332038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17879" y="711568"/>
            <a:ext cx="8491439" cy="1193583"/>
          </a:xfrm>
        </p:spPr>
        <p:txBody>
          <a:bodyPr>
            <a:normAutofit fontScale="90000"/>
          </a:bodyPr>
          <a:lstStyle/>
          <a:p>
            <a:r>
              <a:rPr lang="de-DE" dirty="0"/>
              <a:t>Erythropoetin α </a:t>
            </a:r>
            <a:r>
              <a:rPr lang="de-DE" dirty="0" err="1"/>
              <a:t>Treated</a:t>
            </a:r>
            <a:r>
              <a:rPr lang="de-DE" dirty="0"/>
              <a:t> </a:t>
            </a:r>
            <a:r>
              <a:rPr lang="de-DE" dirty="0" err="1"/>
              <a:t>with</a:t>
            </a:r>
            <a:r>
              <a:rPr lang="de-DE" dirty="0"/>
              <a:t> </a:t>
            </a:r>
            <a:r>
              <a:rPr lang="de-DE" dirty="0" err="1"/>
              <a:t>Vultac</a:t>
            </a:r>
            <a:r>
              <a:rPr lang="de-DE" baseline="30000" dirty="0" err="1"/>
              <a:t>TM</a:t>
            </a:r>
            <a:br>
              <a:rPr lang="de-DE" dirty="0"/>
            </a:br>
            <a:r>
              <a:rPr lang="de-DE" sz="1800" dirty="0" err="1"/>
              <a:t>test</a:t>
            </a:r>
            <a:r>
              <a:rPr lang="de-DE" sz="1800" dirty="0"/>
              <a:t> </a:t>
            </a:r>
            <a:r>
              <a:rPr lang="de-DE" sz="1800" dirty="0" err="1"/>
              <a:t>of</a:t>
            </a:r>
            <a:r>
              <a:rPr lang="de-DE" sz="1800" dirty="0"/>
              <a:t> </a:t>
            </a:r>
            <a:r>
              <a:rPr lang="de-DE" sz="1800" dirty="0" err="1"/>
              <a:t>Vultac</a:t>
            </a:r>
            <a:r>
              <a:rPr lang="de-DE" sz="1800" baseline="30000" dirty="0" err="1"/>
              <a:t>TM</a:t>
            </a:r>
            <a:r>
              <a:rPr lang="de-DE" sz="1800" dirty="0"/>
              <a:t> on </a:t>
            </a:r>
            <a:r>
              <a:rPr lang="de-DE" sz="1800" dirty="0" err="1"/>
              <a:t>protein</a:t>
            </a:r>
            <a:r>
              <a:rPr lang="de-DE" sz="1800" dirty="0"/>
              <a:t> </a:t>
            </a:r>
            <a:r>
              <a:rPr lang="de-DE" sz="1800" dirty="0" err="1"/>
              <a:t>aggreation</a:t>
            </a:r>
            <a:r>
              <a:rPr lang="de-DE" sz="1800" dirty="0"/>
              <a:t> </a:t>
            </a:r>
            <a:r>
              <a:rPr lang="de-DE" sz="1800" dirty="0" err="1"/>
              <a:t>tested</a:t>
            </a:r>
            <a:r>
              <a:rPr lang="de-DE" sz="1800" dirty="0"/>
              <a:t> </a:t>
            </a:r>
            <a:r>
              <a:rPr lang="de-DE" sz="1800" dirty="0" err="1"/>
              <a:t>by</a:t>
            </a:r>
            <a:r>
              <a:rPr lang="de-DE" sz="1800" dirty="0"/>
              <a:t> </a:t>
            </a:r>
            <a:r>
              <a:rPr lang="de-DE" sz="1800" dirty="0" err="1"/>
              <a:t>size-exclusion</a:t>
            </a:r>
            <a:r>
              <a:rPr lang="de-DE" sz="1800" dirty="0"/>
              <a:t> </a:t>
            </a:r>
            <a:r>
              <a:rPr lang="de-DE" sz="1800" dirty="0" err="1"/>
              <a:t>chromatography</a:t>
            </a:r>
            <a:br>
              <a:rPr lang="de-DE" sz="1800" dirty="0"/>
            </a:b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23</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26" name="Textplatzhalter 25">
            <a:extLst>
              <a:ext uri="{FF2B5EF4-FFF2-40B4-BE49-F238E27FC236}">
                <a16:creationId xmlns:a16="http://schemas.microsoft.com/office/drawing/2014/main" id="{80C0C00D-0277-446E-A4CA-752BEA115EF3}"/>
              </a:ext>
            </a:extLst>
          </p:cNvPr>
          <p:cNvSpPr>
            <a:spLocks noGrp="1"/>
          </p:cNvSpPr>
          <p:nvPr>
            <p:ph type="body" sz="quarter" idx="11"/>
          </p:nvPr>
        </p:nvSpPr>
        <p:spPr>
          <a:xfrm>
            <a:off x="288000" y="1707783"/>
            <a:ext cx="5431482" cy="1693618"/>
          </a:xfrm>
        </p:spPr>
        <p:txBody>
          <a:bodyPr/>
          <a:lstStyle/>
          <a:p>
            <a:r>
              <a:rPr lang="en-US" dirty="0"/>
              <a:t>EPO was incubated at 55°C for 3 h.</a:t>
            </a:r>
          </a:p>
          <a:p>
            <a:r>
              <a:rPr lang="en-US" dirty="0"/>
              <a:t>Different molar ratios of EPO to </a:t>
            </a:r>
            <a:r>
              <a:rPr lang="en-US" dirty="0" err="1"/>
              <a:t>Vultac</a:t>
            </a:r>
            <a:r>
              <a:rPr lang="en-US" baseline="30000" dirty="0" err="1"/>
              <a:t>TM</a:t>
            </a:r>
            <a:r>
              <a:rPr lang="en-US" dirty="0"/>
              <a:t> were used.</a:t>
            </a:r>
          </a:p>
          <a:p>
            <a:endParaRPr lang="en-US" dirty="0"/>
          </a:p>
          <a:p>
            <a:r>
              <a:rPr lang="en-US" dirty="0"/>
              <a:t>Short temperature stress has a minor effect on aggregate formation.</a:t>
            </a:r>
          </a:p>
          <a:p>
            <a:r>
              <a:rPr lang="en-US" dirty="0"/>
              <a:t>With the addition of </a:t>
            </a:r>
            <a:r>
              <a:rPr lang="en-US" dirty="0" err="1"/>
              <a:t>Vultac</a:t>
            </a:r>
            <a:r>
              <a:rPr lang="en-US" baseline="30000" dirty="0" err="1"/>
              <a:t>TM</a:t>
            </a:r>
            <a:r>
              <a:rPr lang="en-US" dirty="0"/>
              <a:t> high molecular weight species appear indicative, of aggregation.</a:t>
            </a:r>
          </a:p>
          <a:p>
            <a:r>
              <a:rPr lang="en-US" dirty="0"/>
              <a:t>The aggregate formation may be concentration dependent.</a:t>
            </a:r>
          </a:p>
        </p:txBody>
      </p:sp>
      <p:pic>
        <p:nvPicPr>
          <p:cNvPr id="29" name="Grafik 28">
            <a:extLst>
              <a:ext uri="{FF2B5EF4-FFF2-40B4-BE49-F238E27FC236}">
                <a16:creationId xmlns:a16="http://schemas.microsoft.com/office/drawing/2014/main" id="{7FF1EF97-D69A-4ABD-8128-AE6630CD4333}"/>
              </a:ext>
            </a:extLst>
          </p:cNvPr>
          <p:cNvPicPr>
            <a:picLocks noChangeAspect="1"/>
          </p:cNvPicPr>
          <p:nvPr/>
        </p:nvPicPr>
        <p:blipFill>
          <a:blip r:embed="rId2"/>
          <a:stretch>
            <a:fillRect/>
          </a:stretch>
        </p:blipFill>
        <p:spPr>
          <a:xfrm>
            <a:off x="7107413" y="1599454"/>
            <a:ext cx="1144873" cy="3141382"/>
          </a:xfrm>
          <a:prstGeom prst="rect">
            <a:avLst/>
          </a:prstGeom>
        </p:spPr>
      </p:pic>
      <p:cxnSp>
        <p:nvCxnSpPr>
          <p:cNvPr id="34" name="Gerade Verbindung mit Pfeil 33">
            <a:extLst>
              <a:ext uri="{FF2B5EF4-FFF2-40B4-BE49-F238E27FC236}">
                <a16:creationId xmlns:a16="http://schemas.microsoft.com/office/drawing/2014/main" id="{B11185AE-C2D0-4D6F-ACE0-2ECA7F410500}"/>
              </a:ext>
            </a:extLst>
          </p:cNvPr>
          <p:cNvCxnSpPr>
            <a:cxnSpLocks/>
            <a:stCxn id="35" idx="2"/>
          </p:cNvCxnSpPr>
          <p:nvPr/>
        </p:nvCxnSpPr>
        <p:spPr>
          <a:xfrm>
            <a:off x="7689007" y="1853370"/>
            <a:ext cx="334875" cy="385566"/>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sp>
        <p:nvSpPr>
          <p:cNvPr id="35" name="Textfeld 34">
            <a:extLst>
              <a:ext uri="{FF2B5EF4-FFF2-40B4-BE49-F238E27FC236}">
                <a16:creationId xmlns:a16="http://schemas.microsoft.com/office/drawing/2014/main" id="{BF1539FF-035C-4632-82C0-85ED196090EE}"/>
              </a:ext>
            </a:extLst>
          </p:cNvPr>
          <p:cNvSpPr txBox="1"/>
          <p:nvPr/>
        </p:nvSpPr>
        <p:spPr>
          <a:xfrm>
            <a:off x="7199129" y="1599454"/>
            <a:ext cx="979755" cy="253916"/>
          </a:xfrm>
          <a:prstGeom prst="rect">
            <a:avLst/>
          </a:prstGeom>
          <a:noFill/>
        </p:spPr>
        <p:txBody>
          <a:bodyPr wrap="none" rtlCol="0">
            <a:spAutoFit/>
          </a:bodyPr>
          <a:lstStyle/>
          <a:p>
            <a:r>
              <a:rPr lang="en-US" sz="1050" dirty="0"/>
              <a:t>EPO monomer</a:t>
            </a:r>
          </a:p>
        </p:txBody>
      </p:sp>
      <p:cxnSp>
        <p:nvCxnSpPr>
          <p:cNvPr id="36" name="Gerade Verbindung mit Pfeil 35">
            <a:extLst>
              <a:ext uri="{FF2B5EF4-FFF2-40B4-BE49-F238E27FC236}">
                <a16:creationId xmlns:a16="http://schemas.microsoft.com/office/drawing/2014/main" id="{57F5CCC0-F7DB-4AB8-A243-E2AB4EC2E28B}"/>
              </a:ext>
            </a:extLst>
          </p:cNvPr>
          <p:cNvCxnSpPr>
            <a:cxnSpLocks/>
          </p:cNvCxnSpPr>
          <p:nvPr/>
        </p:nvCxnSpPr>
        <p:spPr>
          <a:xfrm>
            <a:off x="7540248" y="3362429"/>
            <a:ext cx="47352" cy="289943"/>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sp>
        <p:nvSpPr>
          <p:cNvPr id="37" name="Textfeld 36">
            <a:extLst>
              <a:ext uri="{FF2B5EF4-FFF2-40B4-BE49-F238E27FC236}">
                <a16:creationId xmlns:a16="http://schemas.microsoft.com/office/drawing/2014/main" id="{F976BB58-B23B-4A77-B68A-F14BE6D28EB2}"/>
              </a:ext>
            </a:extLst>
          </p:cNvPr>
          <p:cNvSpPr txBox="1"/>
          <p:nvPr/>
        </p:nvSpPr>
        <p:spPr>
          <a:xfrm>
            <a:off x="7086311" y="3108513"/>
            <a:ext cx="1196161" cy="253916"/>
          </a:xfrm>
          <a:prstGeom prst="rect">
            <a:avLst/>
          </a:prstGeom>
          <a:noFill/>
        </p:spPr>
        <p:txBody>
          <a:bodyPr wrap="none" rtlCol="0">
            <a:spAutoFit/>
          </a:bodyPr>
          <a:lstStyle/>
          <a:p>
            <a:r>
              <a:rPr lang="en-US" sz="1050" dirty="0"/>
              <a:t>aggregates of EPO</a:t>
            </a:r>
          </a:p>
        </p:txBody>
      </p:sp>
      <p:cxnSp>
        <p:nvCxnSpPr>
          <p:cNvPr id="39" name="Gerade Verbindung mit Pfeil 38">
            <a:extLst>
              <a:ext uri="{FF2B5EF4-FFF2-40B4-BE49-F238E27FC236}">
                <a16:creationId xmlns:a16="http://schemas.microsoft.com/office/drawing/2014/main" id="{F9E59FAE-4A73-46DE-9F55-6395308A78B0}"/>
              </a:ext>
            </a:extLst>
          </p:cNvPr>
          <p:cNvCxnSpPr>
            <a:cxnSpLocks/>
          </p:cNvCxnSpPr>
          <p:nvPr/>
        </p:nvCxnSpPr>
        <p:spPr>
          <a:xfrm flipH="1">
            <a:off x="7288778" y="3362429"/>
            <a:ext cx="59764" cy="289943"/>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sp>
        <p:nvSpPr>
          <p:cNvPr id="48" name="Textfeld 47">
            <a:extLst>
              <a:ext uri="{FF2B5EF4-FFF2-40B4-BE49-F238E27FC236}">
                <a16:creationId xmlns:a16="http://schemas.microsoft.com/office/drawing/2014/main" id="{5026C274-3322-4E1D-A13B-57673DC1D5BD}"/>
              </a:ext>
            </a:extLst>
          </p:cNvPr>
          <p:cNvSpPr txBox="1"/>
          <p:nvPr/>
        </p:nvSpPr>
        <p:spPr>
          <a:xfrm>
            <a:off x="5968610" y="1893627"/>
            <a:ext cx="1350050" cy="276999"/>
          </a:xfrm>
          <a:prstGeom prst="rect">
            <a:avLst/>
          </a:prstGeom>
          <a:noFill/>
        </p:spPr>
        <p:txBody>
          <a:bodyPr wrap="none" rtlCol="0">
            <a:spAutoFit/>
          </a:bodyPr>
          <a:lstStyle/>
          <a:p>
            <a:r>
              <a:rPr lang="en-US" sz="1200" dirty="0"/>
              <a:t>EPO @ 55°C for 3h</a:t>
            </a:r>
          </a:p>
        </p:txBody>
      </p:sp>
      <p:sp>
        <p:nvSpPr>
          <p:cNvPr id="49" name="Textfeld 48">
            <a:extLst>
              <a:ext uri="{FF2B5EF4-FFF2-40B4-BE49-F238E27FC236}">
                <a16:creationId xmlns:a16="http://schemas.microsoft.com/office/drawing/2014/main" id="{E388CC9E-F1E2-4540-805A-83387FE0C0D7}"/>
              </a:ext>
            </a:extLst>
          </p:cNvPr>
          <p:cNvSpPr txBox="1"/>
          <p:nvPr/>
        </p:nvSpPr>
        <p:spPr>
          <a:xfrm>
            <a:off x="5968610" y="2554027"/>
            <a:ext cx="1884618" cy="461665"/>
          </a:xfrm>
          <a:prstGeom prst="rect">
            <a:avLst/>
          </a:prstGeom>
          <a:noFill/>
        </p:spPr>
        <p:txBody>
          <a:bodyPr wrap="none" rtlCol="0">
            <a:spAutoFit/>
          </a:bodyPr>
          <a:lstStyle/>
          <a:p>
            <a:r>
              <a:rPr lang="en-US" sz="1200" dirty="0"/>
              <a:t>EPO + </a:t>
            </a:r>
            <a:r>
              <a:rPr lang="en-US" sz="1200" dirty="0" err="1"/>
              <a:t>Vultac</a:t>
            </a:r>
            <a:r>
              <a:rPr lang="en-US" sz="1200" dirty="0"/>
              <a:t> @ 55°C for 3h</a:t>
            </a:r>
          </a:p>
          <a:p>
            <a:r>
              <a:rPr lang="en-US" sz="1200" dirty="0"/>
              <a:t>(1:1 molar ratio)</a:t>
            </a:r>
          </a:p>
        </p:txBody>
      </p:sp>
      <p:sp>
        <p:nvSpPr>
          <p:cNvPr id="50" name="Textfeld 49">
            <a:extLst>
              <a:ext uri="{FF2B5EF4-FFF2-40B4-BE49-F238E27FC236}">
                <a16:creationId xmlns:a16="http://schemas.microsoft.com/office/drawing/2014/main" id="{0763068F-2BFE-4349-910C-71D4AF2ED93B}"/>
              </a:ext>
            </a:extLst>
          </p:cNvPr>
          <p:cNvSpPr txBox="1"/>
          <p:nvPr/>
        </p:nvSpPr>
        <p:spPr>
          <a:xfrm>
            <a:off x="5992514" y="3341512"/>
            <a:ext cx="1884618" cy="461665"/>
          </a:xfrm>
          <a:prstGeom prst="rect">
            <a:avLst/>
          </a:prstGeom>
          <a:noFill/>
        </p:spPr>
        <p:txBody>
          <a:bodyPr wrap="none" rtlCol="0">
            <a:spAutoFit/>
          </a:bodyPr>
          <a:lstStyle/>
          <a:p>
            <a:r>
              <a:rPr lang="en-US" sz="1200" dirty="0"/>
              <a:t>EPO + </a:t>
            </a:r>
            <a:r>
              <a:rPr lang="en-US" sz="1200" dirty="0" err="1"/>
              <a:t>Vultac</a:t>
            </a:r>
            <a:r>
              <a:rPr lang="en-US" sz="1200" dirty="0"/>
              <a:t> @ 55°C for 3h</a:t>
            </a:r>
          </a:p>
          <a:p>
            <a:r>
              <a:rPr lang="en-US" sz="1200" dirty="0"/>
              <a:t>(1:5 molar ratio)</a:t>
            </a:r>
          </a:p>
        </p:txBody>
      </p:sp>
      <p:sp>
        <p:nvSpPr>
          <p:cNvPr id="51" name="Textfeld 50">
            <a:extLst>
              <a:ext uri="{FF2B5EF4-FFF2-40B4-BE49-F238E27FC236}">
                <a16:creationId xmlns:a16="http://schemas.microsoft.com/office/drawing/2014/main" id="{C25A12CF-C1A8-4FD8-82C2-12F57DE89E4A}"/>
              </a:ext>
            </a:extLst>
          </p:cNvPr>
          <p:cNvSpPr txBox="1"/>
          <p:nvPr/>
        </p:nvSpPr>
        <p:spPr>
          <a:xfrm>
            <a:off x="5983554" y="4025816"/>
            <a:ext cx="1884618" cy="461665"/>
          </a:xfrm>
          <a:prstGeom prst="rect">
            <a:avLst/>
          </a:prstGeom>
          <a:noFill/>
        </p:spPr>
        <p:txBody>
          <a:bodyPr wrap="none" rtlCol="0">
            <a:spAutoFit/>
          </a:bodyPr>
          <a:lstStyle/>
          <a:p>
            <a:r>
              <a:rPr lang="en-US" sz="1200" dirty="0"/>
              <a:t>EPO + </a:t>
            </a:r>
            <a:r>
              <a:rPr lang="en-US" sz="1200" dirty="0" err="1"/>
              <a:t>Vultac</a:t>
            </a:r>
            <a:r>
              <a:rPr lang="en-US" sz="1200" dirty="0"/>
              <a:t> @ 55°C for 3h</a:t>
            </a:r>
          </a:p>
          <a:p>
            <a:r>
              <a:rPr lang="en-US" sz="1200" dirty="0"/>
              <a:t>(1:10 molar ratio)</a:t>
            </a:r>
          </a:p>
        </p:txBody>
      </p:sp>
      <p:sp>
        <p:nvSpPr>
          <p:cNvPr id="52" name="Textfeld 51">
            <a:extLst>
              <a:ext uri="{FF2B5EF4-FFF2-40B4-BE49-F238E27FC236}">
                <a16:creationId xmlns:a16="http://schemas.microsoft.com/office/drawing/2014/main" id="{A61C5D98-D9C8-4F7A-BE48-76E6573C6C36}"/>
              </a:ext>
            </a:extLst>
          </p:cNvPr>
          <p:cNvSpPr txBox="1"/>
          <p:nvPr/>
        </p:nvSpPr>
        <p:spPr>
          <a:xfrm flipH="1">
            <a:off x="7424863" y="4610421"/>
            <a:ext cx="856729" cy="261610"/>
          </a:xfrm>
          <a:prstGeom prst="rect">
            <a:avLst/>
          </a:prstGeom>
          <a:noFill/>
        </p:spPr>
        <p:txBody>
          <a:bodyPr wrap="square" rtlCol="0">
            <a:spAutoFit/>
          </a:bodyPr>
          <a:lstStyle/>
          <a:p>
            <a:r>
              <a:rPr lang="en-US" sz="1100" dirty="0"/>
              <a:t>[min]</a:t>
            </a:r>
          </a:p>
        </p:txBody>
      </p:sp>
      <p:cxnSp>
        <p:nvCxnSpPr>
          <p:cNvPr id="55" name="Gerader Verbinder 54">
            <a:extLst>
              <a:ext uri="{FF2B5EF4-FFF2-40B4-BE49-F238E27FC236}">
                <a16:creationId xmlns:a16="http://schemas.microsoft.com/office/drawing/2014/main" id="{4FDB6A68-9D26-496E-90A0-40C58E853A35}"/>
              </a:ext>
            </a:extLst>
          </p:cNvPr>
          <p:cNvCxnSpPr/>
          <p:nvPr/>
        </p:nvCxnSpPr>
        <p:spPr>
          <a:xfrm>
            <a:off x="440399" y="2743206"/>
            <a:ext cx="5516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689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879" y="711568"/>
            <a:ext cx="7638405" cy="1193583"/>
          </a:xfrm>
        </p:spPr>
        <p:txBody>
          <a:bodyPr>
            <a:normAutofit fontScale="90000"/>
          </a:bodyPr>
          <a:lstStyle/>
          <a:p>
            <a:r>
              <a:rPr lang="de-DE" dirty="0"/>
              <a:t>Erythropoetin α </a:t>
            </a:r>
            <a:r>
              <a:rPr lang="de-DE" dirty="0" err="1"/>
              <a:t>Treated</a:t>
            </a:r>
            <a:r>
              <a:rPr lang="de-DE" dirty="0"/>
              <a:t> </a:t>
            </a:r>
            <a:r>
              <a:rPr lang="de-DE" dirty="0" err="1"/>
              <a:t>with</a:t>
            </a:r>
            <a:r>
              <a:rPr lang="de-DE" dirty="0"/>
              <a:t> </a:t>
            </a:r>
            <a:r>
              <a:rPr lang="de-DE" dirty="0" err="1"/>
              <a:t>Vultac</a:t>
            </a:r>
            <a:r>
              <a:rPr lang="de-DE" baseline="30000" dirty="0" err="1"/>
              <a:t>TM</a:t>
            </a:r>
            <a:br>
              <a:rPr lang="de-DE" dirty="0"/>
            </a:br>
            <a:r>
              <a:rPr lang="de-DE" sz="1800" dirty="0" err="1"/>
              <a:t>peptide</a:t>
            </a:r>
            <a:r>
              <a:rPr lang="de-DE" sz="1800" dirty="0"/>
              <a:t> </a:t>
            </a:r>
            <a:r>
              <a:rPr lang="de-DE" sz="1800" dirty="0" err="1"/>
              <a:t>mass</a:t>
            </a:r>
            <a:r>
              <a:rPr lang="de-DE" sz="1800" dirty="0"/>
              <a:t> </a:t>
            </a:r>
            <a:r>
              <a:rPr lang="de-DE" sz="1800" dirty="0" err="1"/>
              <a:t>map</a:t>
            </a:r>
            <a:r>
              <a:rPr lang="de-DE" sz="1800" dirty="0"/>
              <a:t> </a:t>
            </a:r>
            <a:r>
              <a:rPr lang="de-DE" sz="1800" dirty="0" err="1"/>
              <a:t>analysis</a:t>
            </a:r>
            <a:r>
              <a:rPr lang="de-DE" sz="1800" dirty="0"/>
              <a:t> </a:t>
            </a:r>
            <a:r>
              <a:rPr lang="de-DE" sz="1800" dirty="0" err="1"/>
              <a:t>to</a:t>
            </a:r>
            <a:r>
              <a:rPr lang="de-DE" sz="1800" dirty="0"/>
              <a:t> </a:t>
            </a:r>
            <a:r>
              <a:rPr lang="de-DE" sz="1800" dirty="0" err="1"/>
              <a:t>evaluate</a:t>
            </a:r>
            <a:r>
              <a:rPr lang="de-DE" sz="1800" dirty="0"/>
              <a:t> </a:t>
            </a:r>
            <a:r>
              <a:rPr lang="de-DE" sz="1800" dirty="0" err="1"/>
              <a:t>protein</a:t>
            </a:r>
            <a:r>
              <a:rPr lang="de-DE" sz="1800" dirty="0"/>
              <a:t> </a:t>
            </a:r>
            <a:r>
              <a:rPr lang="de-DE" sz="1800" dirty="0" err="1"/>
              <a:t>modification</a:t>
            </a:r>
            <a:br>
              <a:rPr lang="de-DE" sz="1800" dirty="0"/>
            </a:b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24</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26" name="Textplatzhalter 25">
            <a:extLst>
              <a:ext uri="{FF2B5EF4-FFF2-40B4-BE49-F238E27FC236}">
                <a16:creationId xmlns:a16="http://schemas.microsoft.com/office/drawing/2014/main" id="{80C0C00D-0277-446E-A4CA-752BEA115EF3}"/>
              </a:ext>
            </a:extLst>
          </p:cNvPr>
          <p:cNvSpPr>
            <a:spLocks noGrp="1"/>
          </p:cNvSpPr>
          <p:nvPr>
            <p:ph type="body" sz="quarter" idx="11"/>
          </p:nvPr>
        </p:nvSpPr>
        <p:spPr>
          <a:xfrm>
            <a:off x="288000" y="1905001"/>
            <a:ext cx="5431482" cy="1693618"/>
          </a:xfrm>
        </p:spPr>
        <p:txBody>
          <a:bodyPr/>
          <a:lstStyle/>
          <a:p>
            <a:r>
              <a:rPr lang="en-US" dirty="0"/>
              <a:t>A trypsin digest is performed on the non-reduced protein.</a:t>
            </a:r>
          </a:p>
          <a:p>
            <a:r>
              <a:rPr lang="en-US" dirty="0"/>
              <a:t>Two peptides with disulfide-bonds can be digested from the protein.</a:t>
            </a:r>
          </a:p>
          <a:p>
            <a:r>
              <a:rPr lang="en-US" dirty="0"/>
              <a:t>Peptide 2 can give information about the configuration of the conjugation.  </a:t>
            </a:r>
          </a:p>
        </p:txBody>
      </p:sp>
      <p:pic>
        <p:nvPicPr>
          <p:cNvPr id="23" name="Grafik 22">
            <a:extLst>
              <a:ext uri="{FF2B5EF4-FFF2-40B4-BE49-F238E27FC236}">
                <a16:creationId xmlns:a16="http://schemas.microsoft.com/office/drawing/2014/main" id="{3DB47DA6-2E56-4357-B3A1-1CA210B73F5E}"/>
              </a:ext>
            </a:extLst>
          </p:cNvPr>
          <p:cNvPicPr>
            <a:picLocks noChangeAspect="1"/>
          </p:cNvPicPr>
          <p:nvPr/>
        </p:nvPicPr>
        <p:blipFill>
          <a:blip r:embed="rId2"/>
          <a:stretch>
            <a:fillRect/>
          </a:stretch>
        </p:blipFill>
        <p:spPr>
          <a:xfrm>
            <a:off x="6264083" y="2180797"/>
            <a:ext cx="2413752" cy="1363249"/>
          </a:xfrm>
          <a:prstGeom prst="rect">
            <a:avLst/>
          </a:prstGeom>
        </p:spPr>
      </p:pic>
    </p:spTree>
    <p:extLst>
      <p:ext uri="{BB962C8B-B14F-4D97-AF65-F5344CB8AC3E}">
        <p14:creationId xmlns:p14="http://schemas.microsoft.com/office/powerpoint/2010/main" val="2366123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7E86F6A-F8CA-472C-8085-FFE69EEB3223}"/>
              </a:ext>
            </a:extLst>
          </p:cNvPr>
          <p:cNvSpPr/>
          <p:nvPr/>
        </p:nvSpPr>
        <p:spPr>
          <a:xfrm>
            <a:off x="7445803" y="1492624"/>
            <a:ext cx="1353645" cy="112955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17879" y="711568"/>
            <a:ext cx="7638405" cy="1193583"/>
          </a:xfrm>
        </p:spPr>
        <p:txBody>
          <a:bodyPr>
            <a:normAutofit/>
          </a:bodyPr>
          <a:lstStyle/>
          <a:p>
            <a:r>
              <a:rPr lang="de-DE" dirty="0"/>
              <a:t>LC-MS </a:t>
            </a:r>
            <a:r>
              <a:rPr lang="de-DE" dirty="0" err="1"/>
              <a:t>of</a:t>
            </a:r>
            <a:r>
              <a:rPr lang="de-DE" dirty="0"/>
              <a:t> EPO </a:t>
            </a:r>
            <a:r>
              <a:rPr lang="de-DE" dirty="0" err="1"/>
              <a:t>Treated</a:t>
            </a:r>
            <a:r>
              <a:rPr lang="de-DE" dirty="0"/>
              <a:t> </a:t>
            </a:r>
            <a:r>
              <a:rPr lang="de-DE" dirty="0" err="1"/>
              <a:t>with</a:t>
            </a:r>
            <a:r>
              <a:rPr lang="de-DE" dirty="0"/>
              <a:t> </a:t>
            </a:r>
            <a:r>
              <a:rPr lang="de-DE" dirty="0" err="1"/>
              <a:t>Vultac</a:t>
            </a:r>
            <a:r>
              <a:rPr lang="de-DE" baseline="30000" dirty="0" err="1"/>
              <a:t>TM</a:t>
            </a:r>
            <a:br>
              <a:rPr lang="de-DE" dirty="0"/>
            </a:br>
            <a:r>
              <a:rPr lang="de-DE" sz="1800" dirty="0" err="1"/>
              <a:t>peptide</a:t>
            </a:r>
            <a:r>
              <a:rPr lang="de-DE" sz="1800" dirty="0"/>
              <a:t> </a:t>
            </a:r>
            <a:r>
              <a:rPr lang="de-DE" sz="1800" dirty="0" err="1"/>
              <a:t>mass</a:t>
            </a:r>
            <a:r>
              <a:rPr lang="de-DE" sz="1800" dirty="0"/>
              <a:t> </a:t>
            </a:r>
            <a:r>
              <a:rPr lang="de-DE" sz="1800" dirty="0" err="1"/>
              <a:t>map</a:t>
            </a:r>
            <a:r>
              <a:rPr lang="de-DE" sz="1800" dirty="0"/>
              <a:t> </a:t>
            </a:r>
            <a:r>
              <a:rPr lang="de-DE" sz="1800" dirty="0" err="1"/>
              <a:t>of</a:t>
            </a:r>
            <a:r>
              <a:rPr lang="de-DE" sz="1800" dirty="0"/>
              <a:t> </a:t>
            </a:r>
            <a:r>
              <a:rPr lang="de-DE" sz="1800" dirty="0" err="1"/>
              <a:t>the</a:t>
            </a:r>
            <a:r>
              <a:rPr lang="de-DE" sz="1800" dirty="0"/>
              <a:t> </a:t>
            </a:r>
            <a:r>
              <a:rPr lang="de-DE" sz="1800" dirty="0" err="1"/>
              <a:t>two</a:t>
            </a:r>
            <a:r>
              <a:rPr lang="de-DE" sz="1800" dirty="0"/>
              <a:t> </a:t>
            </a:r>
            <a:r>
              <a:rPr lang="de-DE" sz="1800" dirty="0" err="1"/>
              <a:t>peptides</a:t>
            </a:r>
            <a:r>
              <a:rPr lang="de-DE" sz="1800" dirty="0"/>
              <a:t> </a:t>
            </a:r>
            <a:r>
              <a:rPr lang="de-DE" sz="1800" dirty="0" err="1"/>
              <a:t>with</a:t>
            </a:r>
            <a:r>
              <a:rPr lang="de-DE" sz="1800" dirty="0"/>
              <a:t> </a:t>
            </a:r>
            <a:r>
              <a:rPr lang="de-DE" sz="1800" dirty="0" err="1"/>
              <a:t>disulfide</a:t>
            </a:r>
            <a:r>
              <a:rPr lang="de-DE" sz="1800" dirty="0"/>
              <a:t>-bonds</a:t>
            </a:r>
            <a:br>
              <a:rPr lang="de-DE" sz="1800" dirty="0"/>
            </a:b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25</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26" name="Textplatzhalter 25">
            <a:extLst>
              <a:ext uri="{FF2B5EF4-FFF2-40B4-BE49-F238E27FC236}">
                <a16:creationId xmlns:a16="http://schemas.microsoft.com/office/drawing/2014/main" id="{80C0C00D-0277-446E-A4CA-752BEA115EF3}"/>
              </a:ext>
            </a:extLst>
          </p:cNvPr>
          <p:cNvSpPr>
            <a:spLocks noGrp="1"/>
          </p:cNvSpPr>
          <p:nvPr>
            <p:ph type="body" sz="quarter" idx="11"/>
          </p:nvPr>
        </p:nvSpPr>
        <p:spPr>
          <a:xfrm>
            <a:off x="288001" y="1905001"/>
            <a:ext cx="4155222" cy="1693618"/>
          </a:xfrm>
        </p:spPr>
        <p:txBody>
          <a:bodyPr/>
          <a:lstStyle/>
          <a:p>
            <a:r>
              <a:rPr lang="en-US" dirty="0"/>
              <a:t>EPO was treated with </a:t>
            </a:r>
            <a:r>
              <a:rPr lang="en-US" dirty="0" err="1"/>
              <a:t>Vultac</a:t>
            </a:r>
            <a:r>
              <a:rPr lang="en-US" baseline="30000" dirty="0" err="1"/>
              <a:t>TM</a:t>
            </a:r>
            <a:r>
              <a:rPr lang="en-US" dirty="0"/>
              <a:t> at a 1:10 molar ratio and incubated at 55°C for 3 h.</a:t>
            </a:r>
          </a:p>
          <a:p>
            <a:r>
              <a:rPr lang="en-US" dirty="0"/>
              <a:t>Modified peptide 1 can be found only with disrupted disulfide-bond.</a:t>
            </a:r>
          </a:p>
          <a:p>
            <a:r>
              <a:rPr lang="en-US" dirty="0"/>
              <a:t>Only the additions of TBP and Sulfur could be identified. </a:t>
            </a:r>
          </a:p>
        </p:txBody>
      </p:sp>
      <p:sp>
        <p:nvSpPr>
          <p:cNvPr id="28" name="Rechteck 27">
            <a:extLst>
              <a:ext uri="{FF2B5EF4-FFF2-40B4-BE49-F238E27FC236}">
                <a16:creationId xmlns:a16="http://schemas.microsoft.com/office/drawing/2014/main" id="{8BBB2B6D-987F-443E-8DB3-9AF644E98E79}"/>
              </a:ext>
            </a:extLst>
          </p:cNvPr>
          <p:cNvSpPr/>
          <p:nvPr/>
        </p:nvSpPr>
        <p:spPr>
          <a:xfrm>
            <a:off x="7962359" y="1767825"/>
            <a:ext cx="837089" cy="369332"/>
          </a:xfrm>
          <a:prstGeom prst="rect">
            <a:avLst/>
          </a:prstGeom>
        </p:spPr>
        <p:txBody>
          <a:bodyPr wrap="none">
            <a:spAutoFit/>
          </a:bodyPr>
          <a:lstStyle/>
          <a:p>
            <a:r>
              <a:rPr lang="en-US" dirty="0"/>
              <a:t>LI</a:t>
            </a:r>
            <a:r>
              <a:rPr lang="en-US" dirty="0">
                <a:highlight>
                  <a:srgbClr val="00FFFF"/>
                </a:highlight>
              </a:rPr>
              <a:t>C</a:t>
            </a:r>
            <a:r>
              <a:rPr lang="en-US" dirty="0"/>
              <a:t>DS</a:t>
            </a:r>
            <a:r>
              <a:rPr lang="en-US" dirty="0">
                <a:highlight>
                  <a:srgbClr val="FFFF00"/>
                </a:highlight>
              </a:rPr>
              <a:t>R</a:t>
            </a:r>
            <a:endParaRPr lang="en-US" dirty="0"/>
          </a:p>
        </p:txBody>
      </p:sp>
      <p:sp>
        <p:nvSpPr>
          <p:cNvPr id="29" name="Rechteck 28">
            <a:extLst>
              <a:ext uri="{FF2B5EF4-FFF2-40B4-BE49-F238E27FC236}">
                <a16:creationId xmlns:a16="http://schemas.microsoft.com/office/drawing/2014/main" id="{96F62393-B17B-4A30-A223-3DAB0174BEEE}"/>
              </a:ext>
            </a:extLst>
          </p:cNvPr>
          <p:cNvSpPr/>
          <p:nvPr/>
        </p:nvSpPr>
        <p:spPr>
          <a:xfrm>
            <a:off x="7445803" y="2180806"/>
            <a:ext cx="1116781" cy="369332"/>
          </a:xfrm>
          <a:prstGeom prst="rect">
            <a:avLst/>
          </a:prstGeom>
        </p:spPr>
        <p:txBody>
          <a:bodyPr wrap="none">
            <a:spAutoFit/>
          </a:bodyPr>
          <a:lstStyle/>
          <a:p>
            <a:r>
              <a:rPr lang="en-US" dirty="0"/>
              <a:t>LYTGEA</a:t>
            </a:r>
            <a:r>
              <a:rPr lang="en-US" dirty="0">
                <a:highlight>
                  <a:srgbClr val="00FFFF"/>
                </a:highlight>
              </a:rPr>
              <a:t>C</a:t>
            </a:r>
            <a:r>
              <a:rPr lang="en-US" dirty="0">
                <a:highlight>
                  <a:srgbClr val="FFFF00"/>
                </a:highlight>
              </a:rPr>
              <a:t>R</a:t>
            </a:r>
            <a:endParaRPr lang="en-US" dirty="0"/>
          </a:p>
        </p:txBody>
      </p:sp>
      <p:cxnSp>
        <p:nvCxnSpPr>
          <p:cNvPr id="31" name="Gerader Verbinder 30">
            <a:extLst>
              <a:ext uri="{FF2B5EF4-FFF2-40B4-BE49-F238E27FC236}">
                <a16:creationId xmlns:a16="http://schemas.microsoft.com/office/drawing/2014/main" id="{BFDA1B5D-4DE4-402B-9A44-3F3AA3427712}"/>
              </a:ext>
            </a:extLst>
          </p:cNvPr>
          <p:cNvCxnSpPr/>
          <p:nvPr/>
        </p:nvCxnSpPr>
        <p:spPr>
          <a:xfrm>
            <a:off x="8279304" y="2022341"/>
            <a:ext cx="0" cy="26894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 name="Textfeld 5">
            <a:extLst>
              <a:ext uri="{FF2B5EF4-FFF2-40B4-BE49-F238E27FC236}">
                <a16:creationId xmlns:a16="http://schemas.microsoft.com/office/drawing/2014/main" id="{AF46A8B9-D106-4108-B660-234B965DD26B}"/>
              </a:ext>
            </a:extLst>
          </p:cNvPr>
          <p:cNvSpPr txBox="1"/>
          <p:nvPr/>
        </p:nvSpPr>
        <p:spPr>
          <a:xfrm>
            <a:off x="7491531" y="1510837"/>
            <a:ext cx="679994" cy="246221"/>
          </a:xfrm>
          <a:prstGeom prst="rect">
            <a:avLst/>
          </a:prstGeom>
          <a:noFill/>
        </p:spPr>
        <p:txBody>
          <a:bodyPr wrap="none" rtlCol="0">
            <a:spAutoFit/>
          </a:bodyPr>
          <a:lstStyle/>
          <a:p>
            <a:r>
              <a:rPr lang="en-US" sz="1000" dirty="0"/>
              <a:t>Peptide 1</a:t>
            </a:r>
          </a:p>
        </p:txBody>
      </p:sp>
      <p:pic>
        <p:nvPicPr>
          <p:cNvPr id="40" name="Grafik 39">
            <a:extLst>
              <a:ext uri="{FF2B5EF4-FFF2-40B4-BE49-F238E27FC236}">
                <a16:creationId xmlns:a16="http://schemas.microsoft.com/office/drawing/2014/main" id="{8F14B742-D806-46AC-81D8-52B00C8361CA}"/>
              </a:ext>
            </a:extLst>
          </p:cNvPr>
          <p:cNvPicPr>
            <a:picLocks noChangeAspect="1"/>
          </p:cNvPicPr>
          <p:nvPr/>
        </p:nvPicPr>
        <p:blipFill>
          <a:blip r:embed="rId2"/>
          <a:stretch>
            <a:fillRect/>
          </a:stretch>
        </p:blipFill>
        <p:spPr>
          <a:xfrm>
            <a:off x="4311739" y="1816621"/>
            <a:ext cx="3459714" cy="2864495"/>
          </a:xfrm>
          <a:prstGeom prst="rect">
            <a:avLst/>
          </a:prstGeom>
        </p:spPr>
      </p:pic>
    </p:spTree>
    <p:extLst>
      <p:ext uri="{BB962C8B-B14F-4D97-AF65-F5344CB8AC3E}">
        <p14:creationId xmlns:p14="http://schemas.microsoft.com/office/powerpoint/2010/main" val="2717927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3C535D6E-6B16-414D-AC64-26115960B14B}"/>
              </a:ext>
            </a:extLst>
          </p:cNvPr>
          <p:cNvSpPr/>
          <p:nvPr/>
        </p:nvSpPr>
        <p:spPr>
          <a:xfrm>
            <a:off x="4834965" y="2336800"/>
            <a:ext cx="3490259" cy="239656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17879" y="711568"/>
            <a:ext cx="7638405" cy="1193583"/>
          </a:xfrm>
        </p:spPr>
        <p:txBody>
          <a:bodyPr>
            <a:normAutofit/>
          </a:bodyPr>
          <a:lstStyle/>
          <a:p>
            <a:r>
              <a:rPr lang="de-DE" dirty="0"/>
              <a:t>LC-MS </a:t>
            </a:r>
            <a:r>
              <a:rPr lang="de-DE" dirty="0" err="1"/>
              <a:t>of</a:t>
            </a:r>
            <a:r>
              <a:rPr lang="de-DE" dirty="0"/>
              <a:t> EPO </a:t>
            </a:r>
            <a:r>
              <a:rPr lang="de-DE" dirty="0" err="1"/>
              <a:t>Treated</a:t>
            </a:r>
            <a:r>
              <a:rPr lang="de-DE" dirty="0"/>
              <a:t> </a:t>
            </a:r>
            <a:r>
              <a:rPr lang="de-DE" dirty="0" err="1"/>
              <a:t>with</a:t>
            </a:r>
            <a:r>
              <a:rPr lang="de-DE" dirty="0"/>
              <a:t> </a:t>
            </a:r>
            <a:r>
              <a:rPr lang="de-DE" dirty="0" err="1"/>
              <a:t>Vultac</a:t>
            </a:r>
            <a:r>
              <a:rPr lang="de-DE" baseline="30000" dirty="0" err="1"/>
              <a:t>TM</a:t>
            </a:r>
            <a:br>
              <a:rPr lang="de-DE" dirty="0"/>
            </a:br>
            <a:r>
              <a:rPr lang="de-DE" sz="1800" dirty="0" err="1"/>
              <a:t>peptide</a:t>
            </a:r>
            <a:r>
              <a:rPr lang="de-DE" sz="1800" dirty="0"/>
              <a:t> </a:t>
            </a:r>
            <a:r>
              <a:rPr lang="de-DE" sz="1800" dirty="0" err="1"/>
              <a:t>mass</a:t>
            </a:r>
            <a:r>
              <a:rPr lang="de-DE" sz="1800" dirty="0"/>
              <a:t> </a:t>
            </a:r>
            <a:r>
              <a:rPr lang="de-DE" sz="1800" dirty="0" err="1"/>
              <a:t>map</a:t>
            </a:r>
            <a:r>
              <a:rPr lang="de-DE" sz="1800" dirty="0"/>
              <a:t> </a:t>
            </a:r>
            <a:r>
              <a:rPr lang="de-DE" sz="1800" dirty="0" err="1"/>
              <a:t>of</a:t>
            </a:r>
            <a:r>
              <a:rPr lang="de-DE" sz="1800" dirty="0"/>
              <a:t> </a:t>
            </a:r>
            <a:r>
              <a:rPr lang="de-DE" sz="1800" dirty="0" err="1"/>
              <a:t>the</a:t>
            </a:r>
            <a:r>
              <a:rPr lang="de-DE" sz="1800" dirty="0"/>
              <a:t> </a:t>
            </a:r>
            <a:r>
              <a:rPr lang="de-DE" sz="1800" dirty="0" err="1"/>
              <a:t>two</a:t>
            </a:r>
            <a:r>
              <a:rPr lang="de-DE" sz="1800" dirty="0"/>
              <a:t> </a:t>
            </a:r>
            <a:r>
              <a:rPr lang="de-DE" sz="1800" dirty="0" err="1"/>
              <a:t>peptides</a:t>
            </a:r>
            <a:r>
              <a:rPr lang="de-DE" sz="1800" dirty="0"/>
              <a:t> </a:t>
            </a:r>
            <a:r>
              <a:rPr lang="de-DE" sz="1800" dirty="0" err="1"/>
              <a:t>with</a:t>
            </a:r>
            <a:r>
              <a:rPr lang="de-DE" sz="1800" dirty="0"/>
              <a:t> </a:t>
            </a:r>
            <a:r>
              <a:rPr lang="de-DE" sz="1800" dirty="0" err="1"/>
              <a:t>disulfide</a:t>
            </a:r>
            <a:r>
              <a:rPr lang="de-DE" sz="1800" dirty="0"/>
              <a:t>-bonds</a:t>
            </a:r>
            <a:br>
              <a:rPr lang="de-DE" sz="1800" dirty="0"/>
            </a:b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26</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26" name="Textplatzhalter 25">
            <a:extLst>
              <a:ext uri="{FF2B5EF4-FFF2-40B4-BE49-F238E27FC236}">
                <a16:creationId xmlns:a16="http://schemas.microsoft.com/office/drawing/2014/main" id="{80C0C00D-0277-446E-A4CA-752BEA115EF3}"/>
              </a:ext>
            </a:extLst>
          </p:cNvPr>
          <p:cNvSpPr>
            <a:spLocks noGrp="1"/>
          </p:cNvSpPr>
          <p:nvPr>
            <p:ph type="body" sz="quarter" idx="11"/>
          </p:nvPr>
        </p:nvSpPr>
        <p:spPr>
          <a:xfrm>
            <a:off x="317879" y="1690919"/>
            <a:ext cx="4337787" cy="1693618"/>
          </a:xfrm>
        </p:spPr>
        <p:txBody>
          <a:bodyPr/>
          <a:lstStyle/>
          <a:p>
            <a:r>
              <a:rPr lang="en-US" dirty="0"/>
              <a:t>EPO was treated with </a:t>
            </a:r>
            <a:r>
              <a:rPr lang="en-US" dirty="0" err="1"/>
              <a:t>Vultat</a:t>
            </a:r>
            <a:r>
              <a:rPr lang="en-US" dirty="0"/>
              <a:t> at a 1:10 molar ratio and incubated at 55°C for 3 h.</a:t>
            </a:r>
          </a:p>
          <a:p>
            <a:r>
              <a:rPr lang="en-US" dirty="0"/>
              <a:t>Only the addition of and Sulfur could be identified. </a:t>
            </a:r>
          </a:p>
          <a:p>
            <a:r>
              <a:rPr lang="en-US" dirty="0"/>
              <a:t>We proposed that this modified peptides has a closed poly-sulfide-bond formation (closed configuration)</a:t>
            </a:r>
          </a:p>
          <a:p>
            <a:r>
              <a:rPr lang="en-US" dirty="0"/>
              <a:t>No open TBP-S conjugated could be identified!</a:t>
            </a:r>
          </a:p>
        </p:txBody>
      </p:sp>
      <p:pic>
        <p:nvPicPr>
          <p:cNvPr id="16" name="Grafik 15">
            <a:extLst>
              <a:ext uri="{FF2B5EF4-FFF2-40B4-BE49-F238E27FC236}">
                <a16:creationId xmlns:a16="http://schemas.microsoft.com/office/drawing/2014/main" id="{48316163-83D3-45A3-9471-79C96C1BBBD3}"/>
              </a:ext>
            </a:extLst>
          </p:cNvPr>
          <p:cNvPicPr>
            <a:picLocks noChangeAspect="1"/>
          </p:cNvPicPr>
          <p:nvPr/>
        </p:nvPicPr>
        <p:blipFill>
          <a:blip r:embed="rId2"/>
          <a:stretch>
            <a:fillRect/>
          </a:stretch>
        </p:blipFill>
        <p:spPr>
          <a:xfrm>
            <a:off x="6456917" y="1515150"/>
            <a:ext cx="2354326" cy="685687"/>
          </a:xfrm>
          <a:prstGeom prst="rect">
            <a:avLst/>
          </a:prstGeom>
        </p:spPr>
      </p:pic>
      <p:pic>
        <p:nvPicPr>
          <p:cNvPr id="38" name="Picture 3">
            <a:extLst>
              <a:ext uri="{FF2B5EF4-FFF2-40B4-BE49-F238E27FC236}">
                <a16:creationId xmlns:a16="http://schemas.microsoft.com/office/drawing/2014/main" id="{56835B46-C3A1-42C0-80B7-7A1CFE6C8B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63" t="49715" r="41507" b="5544"/>
          <a:stretch/>
        </p:blipFill>
        <p:spPr bwMode="auto">
          <a:xfrm>
            <a:off x="5471270" y="2477549"/>
            <a:ext cx="2585928" cy="2151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hteck 16">
            <a:extLst>
              <a:ext uri="{FF2B5EF4-FFF2-40B4-BE49-F238E27FC236}">
                <a16:creationId xmlns:a16="http://schemas.microsoft.com/office/drawing/2014/main" id="{BB4D4B76-34B6-4659-9058-AA914E9B39BD}"/>
              </a:ext>
            </a:extLst>
          </p:cNvPr>
          <p:cNvSpPr/>
          <p:nvPr/>
        </p:nvSpPr>
        <p:spPr>
          <a:xfrm>
            <a:off x="6119529" y="2633304"/>
            <a:ext cx="2109873" cy="246221"/>
          </a:xfrm>
          <a:prstGeom prst="rect">
            <a:avLst/>
          </a:prstGeom>
        </p:spPr>
        <p:txBody>
          <a:bodyPr wrap="none">
            <a:spAutoFit/>
          </a:bodyPr>
          <a:lstStyle/>
          <a:p>
            <a:r>
              <a:rPr lang="en-US" sz="1000" dirty="0"/>
              <a:t>EAE NITTGCAEHC SLNENITVPD TK + S</a:t>
            </a:r>
          </a:p>
        </p:txBody>
      </p:sp>
      <p:sp>
        <p:nvSpPr>
          <p:cNvPr id="39" name="Rechteck 38">
            <a:extLst>
              <a:ext uri="{FF2B5EF4-FFF2-40B4-BE49-F238E27FC236}">
                <a16:creationId xmlns:a16="http://schemas.microsoft.com/office/drawing/2014/main" id="{78257815-5CE6-48E9-9C4F-07276340CA20}"/>
              </a:ext>
            </a:extLst>
          </p:cNvPr>
          <p:cNvSpPr/>
          <p:nvPr/>
        </p:nvSpPr>
        <p:spPr>
          <a:xfrm>
            <a:off x="4895969" y="3138316"/>
            <a:ext cx="2169184" cy="246221"/>
          </a:xfrm>
          <a:prstGeom prst="rect">
            <a:avLst/>
          </a:prstGeom>
        </p:spPr>
        <p:txBody>
          <a:bodyPr wrap="none">
            <a:spAutoFit/>
          </a:bodyPr>
          <a:lstStyle/>
          <a:p>
            <a:r>
              <a:rPr lang="en-US" sz="1000" dirty="0"/>
              <a:t>EAE NITTGCAEHC SLNENITVPD TK + SS</a:t>
            </a:r>
          </a:p>
        </p:txBody>
      </p:sp>
      <p:sp>
        <p:nvSpPr>
          <p:cNvPr id="41" name="Rechteck 40">
            <a:extLst>
              <a:ext uri="{FF2B5EF4-FFF2-40B4-BE49-F238E27FC236}">
                <a16:creationId xmlns:a16="http://schemas.microsoft.com/office/drawing/2014/main" id="{9D31B0FD-B4FC-4724-AFA5-67834EF59709}"/>
              </a:ext>
            </a:extLst>
          </p:cNvPr>
          <p:cNvSpPr/>
          <p:nvPr/>
        </p:nvSpPr>
        <p:spPr>
          <a:xfrm>
            <a:off x="5405585" y="3810669"/>
            <a:ext cx="2228495" cy="246221"/>
          </a:xfrm>
          <a:prstGeom prst="rect">
            <a:avLst/>
          </a:prstGeom>
        </p:spPr>
        <p:txBody>
          <a:bodyPr wrap="none">
            <a:spAutoFit/>
          </a:bodyPr>
          <a:lstStyle/>
          <a:p>
            <a:r>
              <a:rPr lang="en-US" sz="1000" dirty="0"/>
              <a:t>EAE NITTGCAEHC SLNENITVPD TK + SSS</a:t>
            </a:r>
          </a:p>
        </p:txBody>
      </p:sp>
      <p:sp>
        <p:nvSpPr>
          <p:cNvPr id="42" name="Textfeld 41">
            <a:extLst>
              <a:ext uri="{FF2B5EF4-FFF2-40B4-BE49-F238E27FC236}">
                <a16:creationId xmlns:a16="http://schemas.microsoft.com/office/drawing/2014/main" id="{D3F75ADD-563E-4AB4-8A04-3FC066CF2B55}"/>
              </a:ext>
            </a:extLst>
          </p:cNvPr>
          <p:cNvSpPr txBox="1"/>
          <p:nvPr/>
        </p:nvSpPr>
        <p:spPr>
          <a:xfrm>
            <a:off x="7696202" y="2367498"/>
            <a:ext cx="360996" cy="253916"/>
          </a:xfrm>
          <a:prstGeom prst="rect">
            <a:avLst/>
          </a:prstGeom>
          <a:noFill/>
        </p:spPr>
        <p:txBody>
          <a:bodyPr wrap="none" rtlCol="0">
            <a:spAutoFit/>
          </a:bodyPr>
          <a:lstStyle/>
          <a:p>
            <a:r>
              <a:rPr lang="en-US" sz="1050" dirty="0"/>
              <a:t>XIC</a:t>
            </a:r>
          </a:p>
        </p:txBody>
      </p:sp>
      <p:sp>
        <p:nvSpPr>
          <p:cNvPr id="43" name="Textfeld 42">
            <a:extLst>
              <a:ext uri="{FF2B5EF4-FFF2-40B4-BE49-F238E27FC236}">
                <a16:creationId xmlns:a16="http://schemas.microsoft.com/office/drawing/2014/main" id="{A76DCCAD-9D11-47C8-B254-EFEE8A21A5BF}"/>
              </a:ext>
            </a:extLst>
          </p:cNvPr>
          <p:cNvSpPr txBox="1"/>
          <p:nvPr/>
        </p:nvSpPr>
        <p:spPr>
          <a:xfrm>
            <a:off x="7696202" y="3138316"/>
            <a:ext cx="360996" cy="253916"/>
          </a:xfrm>
          <a:prstGeom prst="rect">
            <a:avLst/>
          </a:prstGeom>
          <a:noFill/>
        </p:spPr>
        <p:txBody>
          <a:bodyPr wrap="none" rtlCol="0">
            <a:spAutoFit/>
          </a:bodyPr>
          <a:lstStyle/>
          <a:p>
            <a:r>
              <a:rPr lang="en-US" sz="1050" dirty="0"/>
              <a:t>XIC</a:t>
            </a:r>
          </a:p>
        </p:txBody>
      </p:sp>
      <p:sp>
        <p:nvSpPr>
          <p:cNvPr id="44" name="Textfeld 43">
            <a:extLst>
              <a:ext uri="{FF2B5EF4-FFF2-40B4-BE49-F238E27FC236}">
                <a16:creationId xmlns:a16="http://schemas.microsoft.com/office/drawing/2014/main" id="{B63BC669-36F7-4C69-8B8F-3892DF5BBB44}"/>
              </a:ext>
            </a:extLst>
          </p:cNvPr>
          <p:cNvSpPr txBox="1"/>
          <p:nvPr/>
        </p:nvSpPr>
        <p:spPr>
          <a:xfrm>
            <a:off x="7696202" y="3909134"/>
            <a:ext cx="360996" cy="253916"/>
          </a:xfrm>
          <a:prstGeom prst="rect">
            <a:avLst/>
          </a:prstGeom>
          <a:noFill/>
        </p:spPr>
        <p:txBody>
          <a:bodyPr wrap="none" rtlCol="0">
            <a:spAutoFit/>
          </a:bodyPr>
          <a:lstStyle/>
          <a:p>
            <a:r>
              <a:rPr lang="en-US" sz="1050" dirty="0"/>
              <a:t>XIC</a:t>
            </a:r>
          </a:p>
        </p:txBody>
      </p:sp>
    </p:spTree>
    <p:extLst>
      <p:ext uri="{BB962C8B-B14F-4D97-AF65-F5344CB8AC3E}">
        <p14:creationId xmlns:p14="http://schemas.microsoft.com/office/powerpoint/2010/main" val="1677404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879" y="711568"/>
            <a:ext cx="7638405" cy="1193583"/>
          </a:xfrm>
        </p:spPr>
        <p:txBody>
          <a:bodyPr>
            <a:normAutofit/>
          </a:bodyPr>
          <a:lstStyle/>
          <a:p>
            <a:r>
              <a:rPr lang="de-DE" dirty="0"/>
              <a:t>HSA a </a:t>
            </a:r>
            <a:r>
              <a:rPr lang="de-DE" dirty="0" err="1"/>
              <a:t>Scavanger</a:t>
            </a:r>
            <a:r>
              <a:rPr lang="de-DE" dirty="0"/>
              <a:t> </a:t>
            </a:r>
            <a:br>
              <a:rPr lang="de-DE" dirty="0"/>
            </a:br>
            <a:r>
              <a:rPr lang="de-DE" sz="1800" dirty="0"/>
              <a:t>human </a:t>
            </a:r>
            <a:r>
              <a:rPr lang="de-DE" sz="1800" dirty="0" err="1"/>
              <a:t>serum</a:t>
            </a:r>
            <a:r>
              <a:rPr lang="de-DE" sz="1800" dirty="0"/>
              <a:t> </a:t>
            </a:r>
            <a:r>
              <a:rPr lang="de-DE" sz="1800" dirty="0" err="1"/>
              <a:t>albumin</a:t>
            </a:r>
            <a:r>
              <a:rPr lang="de-DE" sz="1800" dirty="0"/>
              <a:t> </a:t>
            </a:r>
            <a:r>
              <a:rPr lang="de-DE" sz="1800" dirty="0" err="1"/>
              <a:t>has</a:t>
            </a:r>
            <a:r>
              <a:rPr lang="de-DE" sz="1800" dirty="0"/>
              <a:t> a </a:t>
            </a:r>
            <a:r>
              <a:rPr lang="de-DE" sz="1800" dirty="0" err="1"/>
              <a:t>cystein</a:t>
            </a:r>
            <a:r>
              <a:rPr lang="de-DE" sz="1800" dirty="0"/>
              <a:t> </a:t>
            </a:r>
            <a:r>
              <a:rPr lang="de-DE" sz="1800" dirty="0" err="1"/>
              <a:t>with</a:t>
            </a:r>
            <a:r>
              <a:rPr lang="de-DE" sz="1800" dirty="0"/>
              <a:t> a </a:t>
            </a:r>
            <a:r>
              <a:rPr lang="de-DE" sz="1800" dirty="0" err="1"/>
              <a:t>free</a:t>
            </a:r>
            <a:r>
              <a:rPr lang="de-DE" sz="1800" dirty="0"/>
              <a:t> </a:t>
            </a:r>
            <a:r>
              <a:rPr lang="de-DE" sz="1800" dirty="0" err="1"/>
              <a:t>thiol</a:t>
            </a:r>
            <a:r>
              <a:rPr lang="de-DE" sz="1800" dirty="0"/>
              <a:t> </a:t>
            </a:r>
            <a:r>
              <a:rPr lang="de-DE" sz="1800" dirty="0" err="1"/>
              <a:t>group</a:t>
            </a:r>
            <a:br>
              <a:rPr lang="de-DE" sz="1800" dirty="0"/>
            </a:b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145931" y="4629517"/>
            <a:ext cx="833306" cy="274637"/>
          </a:xfrm>
        </p:spPr>
        <p:txBody>
          <a:bodyPr/>
          <a:lstStyle/>
          <a:p>
            <a:fld id="{0A888888-B10D-134C-9F57-A12714B2DD8D}" type="slidenum">
              <a:rPr lang="de-DE" smtClean="0"/>
              <a:pPr/>
              <a:t>27</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26" name="Textplatzhalter 25">
            <a:extLst>
              <a:ext uri="{FF2B5EF4-FFF2-40B4-BE49-F238E27FC236}">
                <a16:creationId xmlns:a16="http://schemas.microsoft.com/office/drawing/2014/main" id="{80C0C00D-0277-446E-A4CA-752BEA115EF3}"/>
              </a:ext>
            </a:extLst>
          </p:cNvPr>
          <p:cNvSpPr>
            <a:spLocks noGrp="1"/>
          </p:cNvSpPr>
          <p:nvPr>
            <p:ph type="body" sz="quarter" idx="11"/>
          </p:nvPr>
        </p:nvSpPr>
        <p:spPr>
          <a:xfrm>
            <a:off x="317878" y="1653965"/>
            <a:ext cx="8240428" cy="1693618"/>
          </a:xfrm>
        </p:spPr>
        <p:txBody>
          <a:bodyPr/>
          <a:lstStyle/>
          <a:p>
            <a:r>
              <a:rPr lang="en-US" dirty="0"/>
              <a:t>The original EPO was formulated with HSA as a protein stabilizer (was replaced by polysorbate in the second generation EPREX</a:t>
            </a:r>
            <a:r>
              <a:rPr lang="en-US" baseline="30000" dirty="0"/>
              <a:t>TM </a:t>
            </a:r>
            <a:r>
              <a:rPr lang="en-US" dirty="0"/>
              <a:t>formulation).</a:t>
            </a:r>
          </a:p>
          <a:p>
            <a:r>
              <a:rPr lang="en-US" dirty="0"/>
              <a:t>The idea is, that the free thiol group present in HSA is more reactive than the disulfide-bonds in EPO and may act as a scavenger (especially when formulated in excess).</a:t>
            </a:r>
          </a:p>
          <a:p>
            <a:r>
              <a:rPr lang="en-US" dirty="0"/>
              <a:t>In the following experiments HSA was added in a 10x molar excess to EPO and </a:t>
            </a:r>
            <a:r>
              <a:rPr lang="en-US" dirty="0" err="1"/>
              <a:t>Vultac</a:t>
            </a:r>
            <a:r>
              <a:rPr lang="en-US" baseline="30000" dirty="0" err="1"/>
              <a:t>TM</a:t>
            </a:r>
            <a:r>
              <a:rPr lang="en-US" dirty="0"/>
              <a:t> was added in a 1:1 molar ratio (in regards to EPO). Resembling the first generation EPREX</a:t>
            </a:r>
            <a:r>
              <a:rPr lang="en-US" baseline="30000" dirty="0"/>
              <a:t>TM</a:t>
            </a:r>
            <a:r>
              <a:rPr lang="en-US" dirty="0"/>
              <a:t> formulation and the amount of </a:t>
            </a:r>
            <a:r>
              <a:rPr lang="en-US" dirty="0" err="1"/>
              <a:t>Vultac</a:t>
            </a:r>
            <a:r>
              <a:rPr lang="en-US" baseline="30000" dirty="0" err="1"/>
              <a:t>TM</a:t>
            </a:r>
            <a:r>
              <a:rPr lang="en-US" dirty="0"/>
              <a:t> found in previous studies). </a:t>
            </a:r>
          </a:p>
          <a:p>
            <a:r>
              <a:rPr lang="en-US" dirty="0"/>
              <a:t>The samples were then incubated at 55°C for 3h. </a:t>
            </a:r>
          </a:p>
        </p:txBody>
      </p:sp>
    </p:spTree>
    <p:extLst>
      <p:ext uri="{BB962C8B-B14F-4D97-AF65-F5344CB8AC3E}">
        <p14:creationId xmlns:p14="http://schemas.microsoft.com/office/powerpoint/2010/main" val="626924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879" y="711568"/>
            <a:ext cx="7638405" cy="1193583"/>
          </a:xfrm>
        </p:spPr>
        <p:txBody>
          <a:bodyPr>
            <a:normAutofit/>
          </a:bodyPr>
          <a:lstStyle/>
          <a:p>
            <a:r>
              <a:rPr lang="de-DE" dirty="0"/>
              <a:t>HSA a </a:t>
            </a:r>
            <a:r>
              <a:rPr lang="de-DE" dirty="0" err="1"/>
              <a:t>Scavanger</a:t>
            </a:r>
            <a:r>
              <a:rPr lang="de-DE" dirty="0"/>
              <a:t> </a:t>
            </a:r>
            <a:br>
              <a:rPr lang="de-DE" dirty="0"/>
            </a:br>
            <a:r>
              <a:rPr lang="de-DE" sz="1800" dirty="0" err="1"/>
              <a:t>trypsin</a:t>
            </a:r>
            <a:r>
              <a:rPr lang="de-DE" sz="1800" dirty="0"/>
              <a:t> </a:t>
            </a:r>
            <a:r>
              <a:rPr lang="de-DE" sz="1800" dirty="0" err="1"/>
              <a:t>digest</a:t>
            </a:r>
            <a:r>
              <a:rPr lang="de-DE" sz="1800" dirty="0"/>
              <a:t> </a:t>
            </a:r>
            <a:r>
              <a:rPr lang="de-DE" sz="1800" dirty="0" err="1"/>
              <a:t>of</a:t>
            </a:r>
            <a:r>
              <a:rPr lang="de-DE" sz="1800" dirty="0"/>
              <a:t> EPO </a:t>
            </a:r>
            <a:r>
              <a:rPr lang="de-DE" sz="1800" dirty="0" err="1"/>
              <a:t>treated</a:t>
            </a:r>
            <a:r>
              <a:rPr lang="de-DE" sz="1800" dirty="0"/>
              <a:t> </a:t>
            </a:r>
            <a:r>
              <a:rPr lang="de-DE" sz="1800" dirty="0" err="1"/>
              <a:t>with</a:t>
            </a:r>
            <a:r>
              <a:rPr lang="de-DE" sz="1800" dirty="0"/>
              <a:t> </a:t>
            </a:r>
            <a:r>
              <a:rPr lang="de-DE" sz="1800" dirty="0" err="1"/>
              <a:t>Vultac</a:t>
            </a:r>
            <a:r>
              <a:rPr lang="de-DE" sz="1800" dirty="0"/>
              <a:t> </a:t>
            </a:r>
            <a:r>
              <a:rPr lang="de-DE" sz="1800" dirty="0" err="1"/>
              <a:t>with</a:t>
            </a:r>
            <a:r>
              <a:rPr lang="de-DE" sz="1800" dirty="0"/>
              <a:t>/</a:t>
            </a:r>
            <a:r>
              <a:rPr lang="de-DE" sz="1800" dirty="0" err="1"/>
              <a:t>without</a:t>
            </a:r>
            <a:r>
              <a:rPr lang="de-DE" sz="1800" dirty="0"/>
              <a:t> HSA</a:t>
            </a:r>
            <a:br>
              <a:rPr lang="de-DE" sz="1800" dirty="0"/>
            </a:b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145931" y="4629517"/>
            <a:ext cx="833306" cy="274637"/>
          </a:xfrm>
        </p:spPr>
        <p:txBody>
          <a:bodyPr/>
          <a:lstStyle/>
          <a:p>
            <a:fld id="{0A888888-B10D-134C-9F57-A12714B2DD8D}" type="slidenum">
              <a:rPr lang="de-DE" smtClean="0"/>
              <a:pPr/>
              <a:t>28</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26" name="Textplatzhalter 25">
            <a:extLst>
              <a:ext uri="{FF2B5EF4-FFF2-40B4-BE49-F238E27FC236}">
                <a16:creationId xmlns:a16="http://schemas.microsoft.com/office/drawing/2014/main" id="{80C0C00D-0277-446E-A4CA-752BEA115EF3}"/>
              </a:ext>
            </a:extLst>
          </p:cNvPr>
          <p:cNvSpPr>
            <a:spLocks noGrp="1"/>
          </p:cNvSpPr>
          <p:nvPr>
            <p:ph type="body" sz="quarter" idx="11"/>
          </p:nvPr>
        </p:nvSpPr>
        <p:spPr>
          <a:xfrm>
            <a:off x="317878" y="1653965"/>
            <a:ext cx="4463298" cy="1693618"/>
          </a:xfrm>
        </p:spPr>
        <p:txBody>
          <a:bodyPr/>
          <a:lstStyle/>
          <a:p>
            <a:r>
              <a:rPr lang="en-US" dirty="0"/>
              <a:t>Peptide(s) 1 were monitored for the TBP-S addition in both samples.</a:t>
            </a:r>
          </a:p>
          <a:p>
            <a:r>
              <a:rPr lang="en-US" dirty="0"/>
              <a:t>Only in samples without HSA the conjugated peptides could be observed.</a:t>
            </a:r>
          </a:p>
          <a:p>
            <a:r>
              <a:rPr lang="en-US" dirty="0"/>
              <a:t>HSA may actually act as a scavenger for TBP-S</a:t>
            </a:r>
          </a:p>
        </p:txBody>
      </p:sp>
      <p:pic>
        <p:nvPicPr>
          <p:cNvPr id="3" name="Grafik 2">
            <a:extLst>
              <a:ext uri="{FF2B5EF4-FFF2-40B4-BE49-F238E27FC236}">
                <a16:creationId xmlns:a16="http://schemas.microsoft.com/office/drawing/2014/main" id="{D35832B0-C1F7-4C21-A99D-75DC49A7ADAF}"/>
              </a:ext>
            </a:extLst>
          </p:cNvPr>
          <p:cNvPicPr>
            <a:picLocks noChangeAspect="1"/>
          </p:cNvPicPr>
          <p:nvPr/>
        </p:nvPicPr>
        <p:blipFill>
          <a:blip r:embed="rId2"/>
          <a:stretch>
            <a:fillRect/>
          </a:stretch>
        </p:blipFill>
        <p:spPr>
          <a:xfrm>
            <a:off x="7548282" y="1538440"/>
            <a:ext cx="1055317" cy="882314"/>
          </a:xfrm>
          <a:prstGeom prst="rect">
            <a:avLst/>
          </a:prstGeom>
        </p:spPr>
      </p:pic>
      <p:pic>
        <p:nvPicPr>
          <p:cNvPr id="32" name="Grafik 31">
            <a:extLst>
              <a:ext uri="{FF2B5EF4-FFF2-40B4-BE49-F238E27FC236}">
                <a16:creationId xmlns:a16="http://schemas.microsoft.com/office/drawing/2014/main" id="{50696E42-6904-4FF8-953D-4E7F3F39114D}"/>
              </a:ext>
            </a:extLst>
          </p:cNvPr>
          <p:cNvPicPr>
            <a:picLocks noChangeAspect="1"/>
          </p:cNvPicPr>
          <p:nvPr/>
        </p:nvPicPr>
        <p:blipFill>
          <a:blip r:embed="rId3"/>
          <a:stretch>
            <a:fillRect/>
          </a:stretch>
        </p:blipFill>
        <p:spPr>
          <a:xfrm>
            <a:off x="4727388" y="1538440"/>
            <a:ext cx="2755154" cy="3329429"/>
          </a:xfrm>
          <a:prstGeom prst="rect">
            <a:avLst/>
          </a:prstGeom>
        </p:spPr>
      </p:pic>
    </p:spTree>
    <p:extLst>
      <p:ext uri="{BB962C8B-B14F-4D97-AF65-F5344CB8AC3E}">
        <p14:creationId xmlns:p14="http://schemas.microsoft.com/office/powerpoint/2010/main" val="271588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879" y="711568"/>
            <a:ext cx="7638405" cy="1193583"/>
          </a:xfrm>
        </p:spPr>
        <p:txBody>
          <a:bodyPr>
            <a:normAutofit/>
          </a:bodyPr>
          <a:lstStyle/>
          <a:p>
            <a:r>
              <a:rPr lang="de-DE" dirty="0"/>
              <a:t>HSA a </a:t>
            </a:r>
            <a:r>
              <a:rPr lang="de-DE" dirty="0" err="1"/>
              <a:t>Scavanger</a:t>
            </a:r>
            <a:r>
              <a:rPr lang="de-DE" dirty="0"/>
              <a:t> </a:t>
            </a:r>
            <a:br>
              <a:rPr lang="de-DE" dirty="0"/>
            </a:br>
            <a:r>
              <a:rPr lang="de-DE" sz="1800" dirty="0" err="1"/>
              <a:t>investigation</a:t>
            </a:r>
            <a:r>
              <a:rPr lang="de-DE" sz="1800" dirty="0"/>
              <a:t> </a:t>
            </a:r>
            <a:r>
              <a:rPr lang="de-DE" sz="1800" dirty="0" err="1"/>
              <a:t>of</a:t>
            </a:r>
            <a:r>
              <a:rPr lang="de-DE" sz="1800" dirty="0"/>
              <a:t> </a:t>
            </a:r>
            <a:r>
              <a:rPr lang="de-DE" sz="1800" dirty="0" err="1"/>
              <a:t>the</a:t>
            </a:r>
            <a:r>
              <a:rPr lang="de-DE" sz="1800" dirty="0"/>
              <a:t> HSA-peptide </a:t>
            </a:r>
            <a:r>
              <a:rPr lang="de-DE" sz="1800" dirty="0" err="1"/>
              <a:t>with</a:t>
            </a:r>
            <a:r>
              <a:rPr lang="de-DE" sz="1800" dirty="0"/>
              <a:t> </a:t>
            </a:r>
            <a:r>
              <a:rPr lang="de-DE" sz="1800" dirty="0" err="1"/>
              <a:t>the</a:t>
            </a:r>
            <a:r>
              <a:rPr lang="de-DE" sz="1800" dirty="0"/>
              <a:t> </a:t>
            </a:r>
            <a:r>
              <a:rPr lang="de-DE" sz="1800" dirty="0" err="1"/>
              <a:t>free</a:t>
            </a:r>
            <a:r>
              <a:rPr lang="de-DE" sz="1800" dirty="0"/>
              <a:t> </a:t>
            </a:r>
            <a:r>
              <a:rPr lang="de-DE" sz="1800" dirty="0" err="1"/>
              <a:t>thiol</a:t>
            </a:r>
            <a:r>
              <a:rPr lang="de-DE" sz="1800" dirty="0"/>
              <a:t>-group </a:t>
            </a:r>
            <a:br>
              <a:rPr lang="de-DE" sz="1800" dirty="0"/>
            </a:b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145931" y="4629517"/>
            <a:ext cx="833306" cy="274637"/>
          </a:xfrm>
        </p:spPr>
        <p:txBody>
          <a:bodyPr/>
          <a:lstStyle/>
          <a:p>
            <a:fld id="{0A888888-B10D-134C-9F57-A12714B2DD8D}" type="slidenum">
              <a:rPr lang="de-DE" smtClean="0"/>
              <a:pPr/>
              <a:t>29</a:t>
            </a:fld>
            <a:endParaRPr lang="de-DE" dirty="0"/>
          </a:p>
        </p:txBody>
      </p:sp>
      <p:sp>
        <p:nvSpPr>
          <p:cNvPr id="15" name="Textplatzhalter 2">
            <a:extLst>
              <a:ext uri="{FF2B5EF4-FFF2-40B4-BE49-F238E27FC236}">
                <a16:creationId xmlns:a16="http://schemas.microsoft.com/office/drawing/2014/main" id="{9C79D5F8-D108-441D-B5A1-C4846E9BF85E}"/>
              </a:ext>
            </a:extLst>
          </p:cNvPr>
          <p:cNvSpPr txBox="1">
            <a:spLocks/>
          </p:cNvSpPr>
          <p:nvPr/>
        </p:nvSpPr>
        <p:spPr>
          <a:xfrm>
            <a:off x="440399" y="2057401"/>
            <a:ext cx="8013789" cy="363353"/>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endParaRPr lang="en-US" dirty="0"/>
          </a:p>
          <a:p>
            <a:pPr marL="0" indent="0">
              <a:lnSpc>
                <a:spcPct val="100000"/>
              </a:lnSpc>
              <a:spcAft>
                <a:spcPts val="600"/>
              </a:spcAft>
              <a:buFont typeface="Symbol" charset="2"/>
              <a:buNone/>
            </a:pPr>
            <a:endParaRPr lang="en-US" dirty="0"/>
          </a:p>
          <a:p>
            <a:pPr>
              <a:lnSpc>
                <a:spcPct val="100000"/>
              </a:lnSpc>
              <a:spcAft>
                <a:spcPts val="600"/>
              </a:spcAft>
            </a:pPr>
            <a:endParaRPr lang="en-US" dirty="0"/>
          </a:p>
        </p:txBody>
      </p:sp>
      <p:sp>
        <p:nvSpPr>
          <p:cNvPr id="26" name="Textplatzhalter 25">
            <a:extLst>
              <a:ext uri="{FF2B5EF4-FFF2-40B4-BE49-F238E27FC236}">
                <a16:creationId xmlns:a16="http://schemas.microsoft.com/office/drawing/2014/main" id="{80C0C00D-0277-446E-A4CA-752BEA115EF3}"/>
              </a:ext>
            </a:extLst>
          </p:cNvPr>
          <p:cNvSpPr>
            <a:spLocks noGrp="1"/>
          </p:cNvSpPr>
          <p:nvPr>
            <p:ph type="body" sz="quarter" idx="11"/>
          </p:nvPr>
        </p:nvSpPr>
        <p:spPr>
          <a:xfrm>
            <a:off x="317877" y="1653965"/>
            <a:ext cx="7893793" cy="1693618"/>
          </a:xfrm>
        </p:spPr>
        <p:txBody>
          <a:bodyPr/>
          <a:lstStyle/>
          <a:p>
            <a:r>
              <a:rPr lang="en-US" dirty="0"/>
              <a:t>The same EPO + HSA +</a:t>
            </a:r>
            <a:r>
              <a:rPr lang="en-US" dirty="0" err="1"/>
              <a:t>Vultac</a:t>
            </a:r>
            <a:r>
              <a:rPr lang="en-US" baseline="30000" dirty="0" err="1"/>
              <a:t>TM</a:t>
            </a:r>
            <a:r>
              <a:rPr lang="en-US" dirty="0"/>
              <a:t> was evaluated in the obtained LC-MS data.</a:t>
            </a:r>
          </a:p>
          <a:p>
            <a:r>
              <a:rPr lang="en-US" dirty="0"/>
              <a:t>The peptide digested by trypsin has the following sequence:</a:t>
            </a:r>
          </a:p>
        </p:txBody>
      </p:sp>
      <p:sp>
        <p:nvSpPr>
          <p:cNvPr id="62" name="Rechteck 61">
            <a:extLst>
              <a:ext uri="{FF2B5EF4-FFF2-40B4-BE49-F238E27FC236}">
                <a16:creationId xmlns:a16="http://schemas.microsoft.com/office/drawing/2014/main" id="{544EB953-724E-46DD-B65B-5CEA03951A01}"/>
              </a:ext>
            </a:extLst>
          </p:cNvPr>
          <p:cNvSpPr/>
          <p:nvPr/>
        </p:nvSpPr>
        <p:spPr>
          <a:xfrm>
            <a:off x="1466381" y="2853331"/>
            <a:ext cx="1985030" cy="27699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de-DE" sz="1200" dirty="0"/>
              <a:t>ALVLIA FAQYLQQ</a:t>
            </a:r>
            <a:r>
              <a:rPr lang="de-DE" sz="1200" dirty="0">
                <a:solidFill>
                  <a:srgbClr val="FF0000"/>
                </a:solidFill>
              </a:rPr>
              <a:t>C</a:t>
            </a:r>
            <a:r>
              <a:rPr lang="de-DE" sz="1200" dirty="0"/>
              <a:t>PF EDHVK</a:t>
            </a:r>
            <a:endParaRPr lang="en-US" sz="1200" dirty="0"/>
          </a:p>
        </p:txBody>
      </p:sp>
      <p:cxnSp>
        <p:nvCxnSpPr>
          <p:cNvPr id="57" name="Gerader Verbinder 56">
            <a:extLst>
              <a:ext uri="{FF2B5EF4-FFF2-40B4-BE49-F238E27FC236}">
                <a16:creationId xmlns:a16="http://schemas.microsoft.com/office/drawing/2014/main" id="{5F7B12C5-3085-43B6-86EB-849F3620E9E6}"/>
              </a:ext>
            </a:extLst>
          </p:cNvPr>
          <p:cNvCxnSpPr/>
          <p:nvPr/>
        </p:nvCxnSpPr>
        <p:spPr>
          <a:xfrm flipV="1">
            <a:off x="2629647" y="2767106"/>
            <a:ext cx="0" cy="161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58" name="Textfeld 57">
            <a:extLst>
              <a:ext uri="{FF2B5EF4-FFF2-40B4-BE49-F238E27FC236}">
                <a16:creationId xmlns:a16="http://schemas.microsoft.com/office/drawing/2014/main" id="{8E414563-5345-41ED-AE40-D817421E4CE9}"/>
              </a:ext>
            </a:extLst>
          </p:cNvPr>
          <p:cNvSpPr txBox="1"/>
          <p:nvPr/>
        </p:nvSpPr>
        <p:spPr>
          <a:xfrm>
            <a:off x="2520316" y="2576332"/>
            <a:ext cx="351378" cy="276999"/>
          </a:xfrm>
          <a:prstGeom prst="rect">
            <a:avLst/>
          </a:prstGeom>
          <a:noFill/>
        </p:spPr>
        <p:txBody>
          <a:bodyPr wrap="none" rtlCol="0">
            <a:spAutoFit/>
          </a:bodyPr>
          <a:lstStyle/>
          <a:p>
            <a:r>
              <a:rPr lang="en-US" sz="1200" dirty="0"/>
              <a:t>SH</a:t>
            </a:r>
          </a:p>
        </p:txBody>
      </p:sp>
      <p:grpSp>
        <p:nvGrpSpPr>
          <p:cNvPr id="4" name="Gruppieren 3">
            <a:extLst>
              <a:ext uri="{FF2B5EF4-FFF2-40B4-BE49-F238E27FC236}">
                <a16:creationId xmlns:a16="http://schemas.microsoft.com/office/drawing/2014/main" id="{C8F8901C-DD58-405C-A405-68F64882666D}"/>
              </a:ext>
            </a:extLst>
          </p:cNvPr>
          <p:cNvGrpSpPr/>
          <p:nvPr/>
        </p:nvGrpSpPr>
        <p:grpSpPr>
          <a:xfrm>
            <a:off x="3998258" y="2482790"/>
            <a:ext cx="4213412" cy="2238622"/>
            <a:chOff x="3998258" y="2482790"/>
            <a:chExt cx="4213412" cy="2238622"/>
          </a:xfrm>
        </p:grpSpPr>
        <p:sp>
          <p:nvSpPr>
            <p:cNvPr id="60" name="Rechteck 59">
              <a:extLst>
                <a:ext uri="{FF2B5EF4-FFF2-40B4-BE49-F238E27FC236}">
                  <a16:creationId xmlns:a16="http://schemas.microsoft.com/office/drawing/2014/main" id="{16975B32-FEF0-471F-989E-67C2B39BEDF3}"/>
                </a:ext>
              </a:extLst>
            </p:cNvPr>
            <p:cNvSpPr/>
            <p:nvPr/>
          </p:nvSpPr>
          <p:spPr>
            <a:xfrm>
              <a:off x="3998258" y="2510118"/>
              <a:ext cx="4213412" cy="22112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Grafik 42">
              <a:extLst>
                <a:ext uri="{FF2B5EF4-FFF2-40B4-BE49-F238E27FC236}">
                  <a16:creationId xmlns:a16="http://schemas.microsoft.com/office/drawing/2014/main" id="{59CB5903-854B-48F5-8D28-4CADDED0EFD0}"/>
                </a:ext>
              </a:extLst>
            </p:cNvPr>
            <p:cNvPicPr>
              <a:picLocks noChangeAspect="1"/>
            </p:cNvPicPr>
            <p:nvPr/>
          </p:nvPicPr>
          <p:blipFill>
            <a:blip r:embed="rId2"/>
            <a:stretch>
              <a:fillRect/>
            </a:stretch>
          </p:blipFill>
          <p:spPr>
            <a:xfrm>
              <a:off x="4076093" y="2806646"/>
              <a:ext cx="3820611" cy="1822871"/>
            </a:xfrm>
            <a:prstGeom prst="rect">
              <a:avLst/>
            </a:prstGeom>
          </p:spPr>
        </p:pic>
        <p:sp>
          <p:nvSpPr>
            <p:cNvPr id="63" name="Rechteck 62">
              <a:extLst>
                <a:ext uri="{FF2B5EF4-FFF2-40B4-BE49-F238E27FC236}">
                  <a16:creationId xmlns:a16="http://schemas.microsoft.com/office/drawing/2014/main" id="{A4DAD6FC-B19F-43BC-83DA-32894CA4F813}"/>
                </a:ext>
              </a:extLst>
            </p:cNvPr>
            <p:cNvSpPr/>
            <p:nvPr/>
          </p:nvSpPr>
          <p:spPr>
            <a:xfrm>
              <a:off x="5217328" y="2529647"/>
              <a:ext cx="1985030" cy="27699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de-DE" sz="1200" dirty="0"/>
                <a:t>ALVLIA FAQYLQQ</a:t>
              </a:r>
              <a:r>
                <a:rPr lang="de-DE" sz="1200" dirty="0">
                  <a:solidFill>
                    <a:srgbClr val="FF0000"/>
                  </a:solidFill>
                </a:rPr>
                <a:t>C</a:t>
              </a:r>
              <a:r>
                <a:rPr lang="de-DE" sz="1200" dirty="0"/>
                <a:t>PF EDHVK</a:t>
              </a:r>
              <a:endParaRPr lang="en-US" sz="1200" dirty="0"/>
            </a:p>
          </p:txBody>
        </p:sp>
        <p:sp>
          <p:nvSpPr>
            <p:cNvPr id="64" name="Textfeld 63">
              <a:extLst>
                <a:ext uri="{FF2B5EF4-FFF2-40B4-BE49-F238E27FC236}">
                  <a16:creationId xmlns:a16="http://schemas.microsoft.com/office/drawing/2014/main" id="{1115CA79-CBF7-4D7A-901C-174E6642ABB8}"/>
                </a:ext>
              </a:extLst>
            </p:cNvPr>
            <p:cNvSpPr txBox="1"/>
            <p:nvPr/>
          </p:nvSpPr>
          <p:spPr>
            <a:xfrm>
              <a:off x="6995749" y="2482790"/>
              <a:ext cx="832279" cy="369332"/>
            </a:xfrm>
            <a:prstGeom prst="rect">
              <a:avLst/>
            </a:prstGeom>
            <a:noFill/>
          </p:spPr>
          <p:txBody>
            <a:bodyPr wrap="none" rtlCol="0">
              <a:spAutoFit/>
            </a:bodyPr>
            <a:lstStyle/>
            <a:p>
              <a:r>
                <a:rPr lang="en-US" dirty="0"/>
                <a:t>+TBP-S</a:t>
              </a:r>
            </a:p>
          </p:txBody>
        </p:sp>
        <p:sp>
          <p:nvSpPr>
            <p:cNvPr id="3" name="Textfeld 2">
              <a:extLst>
                <a:ext uri="{FF2B5EF4-FFF2-40B4-BE49-F238E27FC236}">
                  <a16:creationId xmlns:a16="http://schemas.microsoft.com/office/drawing/2014/main" id="{D8FEAC27-3EB2-4151-9145-210F3C2B5499}"/>
                </a:ext>
              </a:extLst>
            </p:cNvPr>
            <p:cNvSpPr txBox="1"/>
            <p:nvPr/>
          </p:nvSpPr>
          <p:spPr>
            <a:xfrm>
              <a:off x="6726870" y="3726181"/>
              <a:ext cx="383438" cy="261610"/>
            </a:xfrm>
            <a:prstGeom prst="rect">
              <a:avLst/>
            </a:prstGeom>
            <a:solidFill>
              <a:schemeClr val="bg1"/>
            </a:solidFill>
          </p:spPr>
          <p:txBody>
            <a:bodyPr wrap="none" rtlCol="0">
              <a:spAutoFit/>
            </a:bodyPr>
            <a:lstStyle/>
            <a:p>
              <a:r>
                <a:rPr lang="en-US" sz="1100" dirty="0"/>
                <a:t>z=3</a:t>
              </a:r>
            </a:p>
          </p:txBody>
        </p:sp>
      </p:grpSp>
    </p:spTree>
    <p:extLst>
      <p:ext uri="{BB962C8B-B14F-4D97-AF65-F5344CB8AC3E}">
        <p14:creationId xmlns:p14="http://schemas.microsoft.com/office/powerpoint/2010/main" val="101618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999" y="711568"/>
            <a:ext cx="7638405" cy="1193583"/>
          </a:xfrm>
        </p:spPr>
        <p:txBody>
          <a:bodyPr>
            <a:normAutofit/>
          </a:bodyPr>
          <a:lstStyle/>
          <a:p>
            <a:r>
              <a:rPr lang="en-US" dirty="0"/>
              <a:t>Screening Assays</a:t>
            </a:r>
            <a:br>
              <a:rPr lang="en-US" dirty="0"/>
            </a:br>
            <a:r>
              <a:rPr lang="en-US" sz="1600" dirty="0"/>
              <a:t>test of total extracts or extractables on protein-reactivity</a:t>
            </a:r>
          </a:p>
        </p:txBody>
      </p:sp>
      <p:sp>
        <p:nvSpPr>
          <p:cNvPr id="3" name="Textplatzhalter 2"/>
          <p:cNvSpPr>
            <a:spLocks noGrp="1"/>
          </p:cNvSpPr>
          <p:nvPr>
            <p:ph type="body" sz="quarter" idx="11"/>
          </p:nvPr>
        </p:nvSpPr>
        <p:spPr>
          <a:xfrm>
            <a:off x="287999" y="1905001"/>
            <a:ext cx="8013789" cy="1693618"/>
          </a:xfrm>
        </p:spPr>
        <p:txBody>
          <a:bodyPr/>
          <a:lstStyle/>
          <a:p>
            <a:pPr>
              <a:lnSpc>
                <a:spcPct val="100000"/>
              </a:lnSpc>
              <a:spcAft>
                <a:spcPts val="600"/>
              </a:spcAft>
            </a:pPr>
            <a:r>
              <a:rPr lang="en-US" dirty="0"/>
              <a:t>At the E&amp;L Europe in 2016 we proposed a screening assay to assess total extracts for. </a:t>
            </a:r>
          </a:p>
          <a:p>
            <a:pPr>
              <a:lnSpc>
                <a:spcPct val="100000"/>
              </a:lnSpc>
              <a:spcAft>
                <a:spcPts val="600"/>
              </a:spcAft>
            </a:pPr>
            <a:r>
              <a:rPr lang="en-US" dirty="0"/>
              <a:t>The screening assay has since been published</a:t>
            </a:r>
            <a:r>
              <a:rPr lang="en-US" baseline="30000" dirty="0"/>
              <a:t>#</a:t>
            </a:r>
          </a:p>
          <a:p>
            <a:pPr>
              <a:lnSpc>
                <a:spcPct val="100000"/>
              </a:lnSpc>
              <a:spcAft>
                <a:spcPts val="600"/>
              </a:spcAft>
            </a:pPr>
            <a:r>
              <a:rPr lang="en-US" dirty="0"/>
              <a:t>Other screening assays have been proposed since, with different surrogate molecules (small molecules e.g., Glutathione, peptides and smaller proteins), offering free thiols and amines as reaction partners.</a:t>
            </a:r>
          </a:p>
          <a:p>
            <a:pPr>
              <a:lnSpc>
                <a:spcPct val="100000"/>
              </a:lnSpc>
              <a:spcAft>
                <a:spcPts val="600"/>
              </a:spcAft>
            </a:pPr>
            <a:r>
              <a:rPr lang="en-US" dirty="0"/>
              <a:t>Many of A&amp;M´s clients use this assay to assess protein-reactivity of their primary packaging extracts. </a:t>
            </a:r>
          </a:p>
        </p:txBody>
      </p:sp>
      <p:sp>
        <p:nvSpPr>
          <p:cNvPr id="4" name="Foliennummernplatzhalter 3"/>
          <p:cNvSpPr>
            <a:spLocks noGrp="1"/>
          </p:cNvSpPr>
          <p:nvPr>
            <p:ph type="sldNum" sz="quarter" idx="13"/>
          </p:nvPr>
        </p:nvSpPr>
        <p:spPr/>
        <p:txBody>
          <a:bodyPr/>
          <a:lstStyle/>
          <a:p>
            <a:fld id="{0A888888-B10D-134C-9F57-A12714B2DD8D}" type="slidenum">
              <a:rPr lang="de-DE" smtClean="0"/>
              <a:pPr/>
              <a:t>3</a:t>
            </a:fld>
            <a:endParaRPr lang="de-DE" dirty="0"/>
          </a:p>
        </p:txBody>
      </p:sp>
      <p:sp>
        <p:nvSpPr>
          <p:cNvPr id="5" name="Textfeld 4">
            <a:extLst>
              <a:ext uri="{FF2B5EF4-FFF2-40B4-BE49-F238E27FC236}">
                <a16:creationId xmlns:a16="http://schemas.microsoft.com/office/drawing/2014/main" id="{A087C402-2DB9-48CE-A730-55CC5A0FA030}"/>
              </a:ext>
            </a:extLst>
          </p:cNvPr>
          <p:cNvSpPr txBox="1"/>
          <p:nvPr/>
        </p:nvSpPr>
        <p:spPr>
          <a:xfrm>
            <a:off x="5292711" y="4589487"/>
            <a:ext cx="2669320" cy="246221"/>
          </a:xfrm>
          <a:prstGeom prst="rect">
            <a:avLst/>
          </a:prstGeom>
          <a:noFill/>
        </p:spPr>
        <p:txBody>
          <a:bodyPr wrap="none" rtlCol="0">
            <a:spAutoFit/>
          </a:bodyPr>
          <a:lstStyle/>
          <a:p>
            <a:r>
              <a:rPr lang="en-US" sz="1000" baseline="30000" dirty="0"/>
              <a:t>#</a:t>
            </a:r>
            <a:r>
              <a:rPr lang="en-US" sz="1000" dirty="0"/>
              <a:t>R. </a:t>
            </a:r>
            <a:r>
              <a:rPr lang="en-US" sz="1000" dirty="0" err="1"/>
              <a:t>Haep</a:t>
            </a:r>
            <a:r>
              <a:rPr lang="en-US" sz="1000" dirty="0"/>
              <a:t> et.al. </a:t>
            </a:r>
            <a:r>
              <a:rPr lang="en-US" sz="1000" i="1" dirty="0" err="1"/>
              <a:t>Pharm.Ind</a:t>
            </a:r>
            <a:r>
              <a:rPr lang="en-US" sz="1000" i="1" dirty="0"/>
              <a:t>.</a:t>
            </a:r>
            <a:r>
              <a:rPr lang="en-US" sz="1000" dirty="0"/>
              <a:t> 2018, </a:t>
            </a:r>
            <a:r>
              <a:rPr lang="en-US" sz="1000" i="1" dirty="0"/>
              <a:t>80</a:t>
            </a:r>
            <a:r>
              <a:rPr lang="en-US" sz="1000" dirty="0"/>
              <a:t> (1), 104-144</a:t>
            </a:r>
          </a:p>
        </p:txBody>
      </p:sp>
    </p:spTree>
    <p:extLst>
      <p:ext uri="{BB962C8B-B14F-4D97-AF65-F5344CB8AC3E}">
        <p14:creationId xmlns:p14="http://schemas.microsoft.com/office/powerpoint/2010/main" val="3442258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879" y="711568"/>
            <a:ext cx="7638405" cy="1193583"/>
          </a:xfrm>
        </p:spPr>
        <p:txBody>
          <a:bodyPr>
            <a:normAutofit/>
          </a:bodyPr>
          <a:lstStyle/>
          <a:p>
            <a:r>
              <a:rPr lang="de-DE" sz="2200" dirty="0"/>
              <a:t>EPO </a:t>
            </a:r>
            <a:r>
              <a:rPr lang="de-DE" sz="2200" dirty="0" err="1"/>
              <a:t>is</a:t>
            </a:r>
            <a:r>
              <a:rPr lang="de-DE" sz="2200" dirty="0"/>
              <a:t> </a:t>
            </a:r>
            <a:r>
              <a:rPr lang="de-DE" sz="2200" dirty="0" err="1"/>
              <a:t>Modified</a:t>
            </a:r>
            <a:r>
              <a:rPr lang="de-DE" sz="2200" dirty="0"/>
              <a:t> </a:t>
            </a:r>
            <a:r>
              <a:rPr lang="de-DE" sz="2200" dirty="0" err="1"/>
              <a:t>by</a:t>
            </a:r>
            <a:r>
              <a:rPr lang="de-DE" sz="2200" dirty="0"/>
              <a:t> </a:t>
            </a:r>
            <a:r>
              <a:rPr lang="de-DE" sz="2200" dirty="0" err="1"/>
              <a:t>Vultac</a:t>
            </a:r>
            <a:r>
              <a:rPr lang="de-DE" sz="2200" dirty="0"/>
              <a:t> and HSA </a:t>
            </a:r>
            <a:r>
              <a:rPr lang="de-DE" sz="2200" dirty="0" err="1"/>
              <a:t>can</a:t>
            </a:r>
            <a:r>
              <a:rPr lang="de-DE" sz="2200" dirty="0"/>
              <a:t> </a:t>
            </a:r>
            <a:r>
              <a:rPr lang="de-DE" sz="2200" dirty="0" err="1"/>
              <a:t>act</a:t>
            </a:r>
            <a:r>
              <a:rPr lang="de-DE" sz="2200" dirty="0"/>
              <a:t> </a:t>
            </a:r>
            <a:r>
              <a:rPr lang="de-DE" sz="2200" dirty="0" err="1"/>
              <a:t>as</a:t>
            </a:r>
            <a:r>
              <a:rPr lang="de-DE" sz="2200" dirty="0"/>
              <a:t> a </a:t>
            </a:r>
            <a:r>
              <a:rPr lang="de-DE" sz="2200" dirty="0" err="1"/>
              <a:t>Scavanger</a:t>
            </a:r>
            <a:r>
              <a:rPr lang="de-DE" sz="2200" dirty="0"/>
              <a:t> </a:t>
            </a:r>
            <a:br>
              <a:rPr lang="de-DE" dirty="0"/>
            </a:br>
            <a:br>
              <a:rPr lang="de-DE" sz="1800" dirty="0"/>
            </a:b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145931" y="4629517"/>
            <a:ext cx="833306" cy="274637"/>
          </a:xfrm>
        </p:spPr>
        <p:txBody>
          <a:bodyPr/>
          <a:lstStyle/>
          <a:p>
            <a:fld id="{0A888888-B10D-134C-9F57-A12714B2DD8D}" type="slidenum">
              <a:rPr lang="de-DE" smtClean="0"/>
              <a:pPr/>
              <a:t>30</a:t>
            </a:fld>
            <a:endParaRPr lang="de-DE" dirty="0"/>
          </a:p>
        </p:txBody>
      </p:sp>
      <p:sp>
        <p:nvSpPr>
          <p:cNvPr id="26" name="Textplatzhalter 25">
            <a:extLst>
              <a:ext uri="{FF2B5EF4-FFF2-40B4-BE49-F238E27FC236}">
                <a16:creationId xmlns:a16="http://schemas.microsoft.com/office/drawing/2014/main" id="{80C0C00D-0277-446E-A4CA-752BEA115EF3}"/>
              </a:ext>
            </a:extLst>
          </p:cNvPr>
          <p:cNvSpPr>
            <a:spLocks noGrp="1"/>
          </p:cNvSpPr>
          <p:nvPr>
            <p:ph type="body" sz="quarter" idx="11"/>
          </p:nvPr>
        </p:nvSpPr>
        <p:spPr>
          <a:xfrm>
            <a:off x="252138" y="1391001"/>
            <a:ext cx="7893793" cy="1693618"/>
          </a:xfrm>
        </p:spPr>
        <p:txBody>
          <a:bodyPr/>
          <a:lstStyle/>
          <a:p>
            <a:r>
              <a:rPr lang="en-US" dirty="0"/>
              <a:t>EPO is readily modified by </a:t>
            </a:r>
            <a:r>
              <a:rPr lang="en-US" dirty="0" err="1"/>
              <a:t>VultacTM</a:t>
            </a:r>
            <a:r>
              <a:rPr lang="en-US" dirty="0"/>
              <a:t> at it´s disulfide-bonds.</a:t>
            </a:r>
          </a:p>
          <a:p>
            <a:r>
              <a:rPr lang="en-US" dirty="0"/>
              <a:t>The two disulfide-bonds in EPO react differently to </a:t>
            </a:r>
            <a:r>
              <a:rPr lang="en-US" dirty="0" err="1"/>
              <a:t>VultacTM</a:t>
            </a:r>
            <a:r>
              <a:rPr lang="en-US" dirty="0"/>
              <a:t>. Peptide(s) 1: the disulfide-bond opens and the cysteines conjugate with TBP-</a:t>
            </a:r>
            <a:r>
              <a:rPr lang="en-US" dirty="0" err="1"/>
              <a:t>S</a:t>
            </a:r>
            <a:r>
              <a:rPr lang="en-US" baseline="-25000" dirty="0" err="1"/>
              <a:t>x</a:t>
            </a:r>
            <a:r>
              <a:rPr lang="en-US" dirty="0"/>
              <a:t>. Peptide 2: the disulfide-bond remains closed and only sulfurs are added.</a:t>
            </a:r>
          </a:p>
          <a:p>
            <a:r>
              <a:rPr lang="en-US" dirty="0"/>
              <a:t>The reason for this remains to be examined.</a:t>
            </a:r>
          </a:p>
          <a:p>
            <a:r>
              <a:rPr lang="en-US" dirty="0"/>
              <a:t>HSA added to EPO in a ratio resembling the first generation EPREX</a:t>
            </a:r>
            <a:r>
              <a:rPr lang="en-US" baseline="30000" dirty="0"/>
              <a:t>TM</a:t>
            </a:r>
            <a:r>
              <a:rPr lang="en-US" dirty="0"/>
              <a:t> formulation, exerts a protective function in regard to </a:t>
            </a:r>
            <a:r>
              <a:rPr lang="en-US" dirty="0" err="1"/>
              <a:t>Vultac</a:t>
            </a:r>
            <a:r>
              <a:rPr lang="en-US" baseline="30000" dirty="0" err="1"/>
              <a:t>TM</a:t>
            </a:r>
            <a:r>
              <a:rPr lang="en-US" dirty="0"/>
              <a:t> modification.</a:t>
            </a:r>
          </a:p>
          <a:p>
            <a:r>
              <a:rPr lang="en-US" dirty="0"/>
              <a:t>This is also the in vivo function of HSA; scavenging reactive compounds from the blood stream.</a:t>
            </a:r>
          </a:p>
        </p:txBody>
      </p:sp>
    </p:spTree>
    <p:extLst>
      <p:ext uri="{BB962C8B-B14F-4D97-AF65-F5344CB8AC3E}">
        <p14:creationId xmlns:p14="http://schemas.microsoft.com/office/powerpoint/2010/main" val="2163095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879" y="711568"/>
            <a:ext cx="7638405" cy="1193583"/>
          </a:xfrm>
        </p:spPr>
        <p:txBody>
          <a:bodyPr>
            <a:normAutofit/>
          </a:bodyPr>
          <a:lstStyle/>
          <a:p>
            <a:r>
              <a:rPr lang="de-DE" sz="2200" dirty="0"/>
              <a:t>Outsource Stress - </a:t>
            </a:r>
            <a:r>
              <a:rPr lang="de-DE" sz="2200" dirty="0" err="1"/>
              <a:t>Insource</a:t>
            </a:r>
            <a:r>
              <a:rPr lang="de-DE" sz="2200" dirty="0"/>
              <a:t> </a:t>
            </a:r>
            <a:r>
              <a:rPr lang="de-DE" sz="2200" dirty="0" err="1"/>
              <a:t>Succsess</a:t>
            </a:r>
            <a:r>
              <a:rPr lang="de-DE" sz="2200" dirty="0"/>
              <a:t>!</a:t>
            </a:r>
            <a:br>
              <a:rPr lang="de-DE" dirty="0"/>
            </a:br>
            <a:br>
              <a:rPr lang="de-DE" sz="1800" dirty="0"/>
            </a:br>
            <a:endParaRPr lang="de-DE" sz="1800" baseline="30000" dirty="0"/>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145931" y="4629517"/>
            <a:ext cx="833306" cy="274637"/>
          </a:xfrm>
        </p:spPr>
        <p:txBody>
          <a:bodyPr/>
          <a:lstStyle/>
          <a:p>
            <a:fld id="{0A888888-B10D-134C-9F57-A12714B2DD8D}" type="slidenum">
              <a:rPr lang="de-DE" smtClean="0"/>
              <a:pPr/>
              <a:t>31</a:t>
            </a:fld>
            <a:endParaRPr lang="de-DE" dirty="0"/>
          </a:p>
        </p:txBody>
      </p:sp>
      <p:pic>
        <p:nvPicPr>
          <p:cNvPr id="5" name="Grafik 4">
            <a:extLst>
              <a:ext uri="{FF2B5EF4-FFF2-40B4-BE49-F238E27FC236}">
                <a16:creationId xmlns:a16="http://schemas.microsoft.com/office/drawing/2014/main" id="{7C010842-D954-441A-A49D-8273847C1A35}"/>
              </a:ext>
            </a:extLst>
          </p:cNvPr>
          <p:cNvPicPr>
            <a:picLocks noChangeAspect="1"/>
          </p:cNvPicPr>
          <p:nvPr/>
        </p:nvPicPr>
        <p:blipFill>
          <a:blip r:embed="rId2"/>
          <a:stretch>
            <a:fillRect/>
          </a:stretch>
        </p:blipFill>
        <p:spPr>
          <a:xfrm>
            <a:off x="640368" y="1539736"/>
            <a:ext cx="1356419" cy="730829"/>
          </a:xfrm>
          <a:prstGeom prst="rect">
            <a:avLst/>
          </a:prstGeom>
        </p:spPr>
      </p:pic>
      <p:pic>
        <p:nvPicPr>
          <p:cNvPr id="8" name="Picture 3">
            <a:extLst>
              <a:ext uri="{FF2B5EF4-FFF2-40B4-BE49-F238E27FC236}">
                <a16:creationId xmlns:a16="http://schemas.microsoft.com/office/drawing/2014/main" id="{96986FE5-F68A-42AD-9360-1F8E8C4709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271"/>
          <a:stretch/>
        </p:blipFill>
        <p:spPr bwMode="auto">
          <a:xfrm>
            <a:off x="2280157" y="1621493"/>
            <a:ext cx="648314" cy="73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a:extLst>
              <a:ext uri="{FF2B5EF4-FFF2-40B4-BE49-F238E27FC236}">
                <a16:creationId xmlns:a16="http://schemas.microsoft.com/office/drawing/2014/main" id="{C6C39A8C-2B67-462D-A21B-E15677A774BB}"/>
              </a:ext>
            </a:extLst>
          </p:cNvPr>
          <p:cNvSpPr txBox="1"/>
          <p:nvPr/>
        </p:nvSpPr>
        <p:spPr>
          <a:xfrm>
            <a:off x="3036047" y="1550346"/>
            <a:ext cx="5827059" cy="584775"/>
          </a:xfrm>
          <a:prstGeom prst="rect">
            <a:avLst/>
          </a:prstGeom>
          <a:noFill/>
        </p:spPr>
        <p:txBody>
          <a:bodyPr wrap="square" rtlCol="0">
            <a:spAutoFit/>
          </a:bodyPr>
          <a:lstStyle/>
          <a:p>
            <a:r>
              <a:rPr lang="en-US" dirty="0"/>
              <a:t>André Stratmann (CEO of ASAS): </a:t>
            </a:r>
            <a:r>
              <a:rPr lang="en-US" sz="1400" dirty="0"/>
              <a:t>Inventor of the electrochemical activation of pro-electrophiles. Source of E/L-Standards.</a:t>
            </a:r>
          </a:p>
        </p:txBody>
      </p:sp>
      <p:sp>
        <p:nvSpPr>
          <p:cNvPr id="10" name="Textfeld 9">
            <a:extLst>
              <a:ext uri="{FF2B5EF4-FFF2-40B4-BE49-F238E27FC236}">
                <a16:creationId xmlns:a16="http://schemas.microsoft.com/office/drawing/2014/main" id="{92552BF9-9EAD-4482-8943-1A2E202D7D2F}"/>
              </a:ext>
            </a:extLst>
          </p:cNvPr>
          <p:cNvSpPr txBox="1"/>
          <p:nvPr/>
        </p:nvSpPr>
        <p:spPr>
          <a:xfrm>
            <a:off x="3036047" y="3119170"/>
            <a:ext cx="5827059" cy="369332"/>
          </a:xfrm>
          <a:prstGeom prst="rect">
            <a:avLst/>
          </a:prstGeom>
          <a:noFill/>
        </p:spPr>
        <p:txBody>
          <a:bodyPr wrap="square" rtlCol="0">
            <a:spAutoFit/>
          </a:bodyPr>
          <a:lstStyle/>
          <a:p>
            <a:r>
              <a:rPr lang="en-US" dirty="0"/>
              <a:t>Dr. Steven A. Watt (Head BD, A&amp;M STABTEST): </a:t>
            </a:r>
            <a:r>
              <a:rPr lang="en-US" sz="1400" dirty="0"/>
              <a:t>Collaborator.</a:t>
            </a:r>
          </a:p>
        </p:txBody>
      </p:sp>
      <p:pic>
        <p:nvPicPr>
          <p:cNvPr id="9" name="Grafik 8" descr="Ein Bild, das Mann, Person, Anzug, tragen enthält.&#10;&#10;Automatisch generierte Beschreibung">
            <a:extLst>
              <a:ext uri="{FF2B5EF4-FFF2-40B4-BE49-F238E27FC236}">
                <a16:creationId xmlns:a16="http://schemas.microsoft.com/office/drawing/2014/main" id="{D4D5E443-D3E5-485B-82B3-5816F62177E5}"/>
              </a:ext>
            </a:extLst>
          </p:cNvPr>
          <p:cNvPicPr>
            <a:picLocks noChangeAspect="1"/>
          </p:cNvPicPr>
          <p:nvPr/>
        </p:nvPicPr>
        <p:blipFill rotWithShape="1">
          <a:blip r:embed="rId4"/>
          <a:srcRect l="32543"/>
          <a:stretch/>
        </p:blipFill>
        <p:spPr>
          <a:xfrm>
            <a:off x="2280157" y="3136505"/>
            <a:ext cx="665092" cy="703993"/>
          </a:xfrm>
          <a:prstGeom prst="rect">
            <a:avLst/>
          </a:prstGeom>
        </p:spPr>
      </p:pic>
      <p:pic>
        <p:nvPicPr>
          <p:cNvPr id="4" name="Grafik 3">
            <a:extLst>
              <a:ext uri="{FF2B5EF4-FFF2-40B4-BE49-F238E27FC236}">
                <a16:creationId xmlns:a16="http://schemas.microsoft.com/office/drawing/2014/main" id="{98424D39-C93D-4922-8B2C-1E42636357D0}"/>
              </a:ext>
            </a:extLst>
          </p:cNvPr>
          <p:cNvPicPr>
            <a:picLocks noChangeAspect="1"/>
          </p:cNvPicPr>
          <p:nvPr/>
        </p:nvPicPr>
        <p:blipFill>
          <a:blip r:embed="rId5"/>
          <a:stretch>
            <a:fillRect/>
          </a:stretch>
        </p:blipFill>
        <p:spPr>
          <a:xfrm>
            <a:off x="1025943" y="3119170"/>
            <a:ext cx="935445" cy="649615"/>
          </a:xfrm>
          <a:prstGeom prst="rect">
            <a:avLst/>
          </a:prstGeom>
        </p:spPr>
      </p:pic>
    </p:spTree>
    <p:extLst>
      <p:ext uri="{BB962C8B-B14F-4D97-AF65-F5344CB8AC3E}">
        <p14:creationId xmlns:p14="http://schemas.microsoft.com/office/powerpoint/2010/main" val="416636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75AFC46C-5120-4BB4-BC6F-3A96851EE19A}"/>
              </a:ext>
            </a:extLst>
          </p:cNvPr>
          <p:cNvSpPr/>
          <p:nvPr/>
        </p:nvSpPr>
        <p:spPr>
          <a:xfrm>
            <a:off x="6431145" y="3358113"/>
            <a:ext cx="1870643" cy="6172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87999" y="711568"/>
            <a:ext cx="7638405" cy="1193583"/>
          </a:xfrm>
        </p:spPr>
        <p:txBody>
          <a:bodyPr>
            <a:normAutofit/>
          </a:bodyPr>
          <a:lstStyle/>
          <a:p>
            <a:r>
              <a:rPr lang="de-DE" dirty="0" err="1"/>
              <a:t>Glutathione</a:t>
            </a:r>
            <a:r>
              <a:rPr lang="de-DE" dirty="0"/>
              <a:t> Screening Assay</a:t>
            </a:r>
            <a:br>
              <a:rPr lang="de-DE" dirty="0"/>
            </a:br>
            <a:r>
              <a:rPr lang="de-DE" sz="1600" dirty="0" err="1"/>
              <a:t>short</a:t>
            </a:r>
            <a:r>
              <a:rPr lang="de-DE" sz="1600" dirty="0"/>
              <a:t> </a:t>
            </a:r>
            <a:r>
              <a:rPr lang="de-DE" sz="1600" dirty="0" err="1"/>
              <a:t>recap</a:t>
            </a:r>
            <a:r>
              <a:rPr lang="de-DE" sz="1600" dirty="0"/>
              <a:t> </a:t>
            </a:r>
            <a:r>
              <a:rPr lang="de-DE" sz="1600" dirty="0" err="1"/>
              <a:t>of</a:t>
            </a:r>
            <a:r>
              <a:rPr lang="de-DE" sz="1600" dirty="0"/>
              <a:t> </a:t>
            </a:r>
            <a:r>
              <a:rPr lang="de-DE" sz="1600" dirty="0" err="1"/>
              <a:t>the</a:t>
            </a:r>
            <a:r>
              <a:rPr lang="de-DE" sz="1600" dirty="0"/>
              <a:t> </a:t>
            </a:r>
            <a:r>
              <a:rPr lang="de-DE" sz="1600" dirty="0" err="1"/>
              <a:t>assay</a:t>
            </a:r>
            <a:r>
              <a:rPr lang="de-DE" sz="1600" dirty="0"/>
              <a:t> </a:t>
            </a:r>
            <a:r>
              <a:rPr lang="de-DE" sz="1600" dirty="0" err="1"/>
              <a:t>proposed</a:t>
            </a:r>
            <a:r>
              <a:rPr lang="de-DE" sz="1600" dirty="0"/>
              <a:t> at </a:t>
            </a:r>
            <a:r>
              <a:rPr lang="de-DE" sz="1600" dirty="0" err="1"/>
              <a:t>the</a:t>
            </a:r>
            <a:r>
              <a:rPr lang="de-DE" sz="1600" dirty="0"/>
              <a:t> 2016 </a:t>
            </a:r>
            <a:r>
              <a:rPr lang="de-DE" sz="1600" dirty="0" err="1"/>
              <a:t>event</a:t>
            </a:r>
            <a:endParaRPr lang="de-DE" sz="1600" dirty="0"/>
          </a:p>
        </p:txBody>
      </p:sp>
      <p:sp>
        <p:nvSpPr>
          <p:cNvPr id="3" name="Textplatzhalter 2"/>
          <p:cNvSpPr>
            <a:spLocks noGrp="1"/>
          </p:cNvSpPr>
          <p:nvPr>
            <p:ph type="body" sz="quarter" idx="11"/>
          </p:nvPr>
        </p:nvSpPr>
        <p:spPr>
          <a:xfrm>
            <a:off x="287999" y="1905001"/>
            <a:ext cx="8013789" cy="1693618"/>
          </a:xfrm>
        </p:spPr>
        <p:txBody>
          <a:bodyPr/>
          <a:lstStyle/>
          <a:p>
            <a:pPr>
              <a:lnSpc>
                <a:spcPct val="100000"/>
              </a:lnSpc>
              <a:spcAft>
                <a:spcPts val="600"/>
              </a:spcAft>
            </a:pPr>
            <a:r>
              <a:rPr lang="en-US" dirty="0"/>
              <a:t>We chose Glutathione: similar functional groups as in proteins, offers free thiols and amines temperature stable (can be added to the extraction experiment).</a:t>
            </a:r>
          </a:p>
          <a:p>
            <a:pPr>
              <a:lnSpc>
                <a:spcPct val="100000"/>
              </a:lnSpc>
              <a:spcAft>
                <a:spcPts val="600"/>
              </a:spcAft>
            </a:pPr>
            <a:r>
              <a:rPr lang="en-US" dirty="0"/>
              <a:t>The free thiol being the more reactive group.</a:t>
            </a:r>
          </a:p>
          <a:p>
            <a:pPr>
              <a:lnSpc>
                <a:spcPct val="100000"/>
              </a:lnSpc>
              <a:spcAft>
                <a:spcPts val="600"/>
              </a:spcAft>
            </a:pPr>
            <a:r>
              <a:rPr lang="en-US" dirty="0"/>
              <a:t>Different model extractables were tested for proof of principle:</a:t>
            </a:r>
          </a:p>
        </p:txBody>
      </p:sp>
      <p:sp>
        <p:nvSpPr>
          <p:cNvPr id="4" name="Foliennummernplatzhalter 3"/>
          <p:cNvSpPr>
            <a:spLocks noGrp="1"/>
          </p:cNvSpPr>
          <p:nvPr>
            <p:ph type="sldNum" sz="quarter" idx="13"/>
          </p:nvPr>
        </p:nvSpPr>
        <p:spPr/>
        <p:txBody>
          <a:bodyPr/>
          <a:lstStyle/>
          <a:p>
            <a:fld id="{0A888888-B10D-134C-9F57-A12714B2DD8D}" type="slidenum">
              <a:rPr lang="de-DE" smtClean="0"/>
              <a:pPr/>
              <a:t>4</a:t>
            </a:fld>
            <a:endParaRPr lang="de-DE" dirty="0"/>
          </a:p>
        </p:txBody>
      </p:sp>
      <p:pic>
        <p:nvPicPr>
          <p:cNvPr id="5" name="Grafik 4">
            <a:extLst>
              <a:ext uri="{FF2B5EF4-FFF2-40B4-BE49-F238E27FC236}">
                <a16:creationId xmlns:a16="http://schemas.microsoft.com/office/drawing/2014/main" id="{F76E14E3-FE03-4121-85DF-C4D792891192}"/>
              </a:ext>
            </a:extLst>
          </p:cNvPr>
          <p:cNvPicPr>
            <a:picLocks noChangeAspect="1"/>
          </p:cNvPicPr>
          <p:nvPr/>
        </p:nvPicPr>
        <p:blipFill>
          <a:blip r:embed="rId2"/>
          <a:stretch>
            <a:fillRect/>
          </a:stretch>
        </p:blipFill>
        <p:spPr>
          <a:xfrm>
            <a:off x="6445584" y="3358113"/>
            <a:ext cx="1819952" cy="559779"/>
          </a:xfrm>
          <a:prstGeom prst="rect">
            <a:avLst/>
          </a:prstGeom>
        </p:spPr>
      </p:pic>
      <p:sp>
        <p:nvSpPr>
          <p:cNvPr id="8" name="Textfeld 7">
            <a:extLst>
              <a:ext uri="{FF2B5EF4-FFF2-40B4-BE49-F238E27FC236}">
                <a16:creationId xmlns:a16="http://schemas.microsoft.com/office/drawing/2014/main" id="{683AB1FF-6E5A-4323-BFA3-2998D691A309}"/>
              </a:ext>
            </a:extLst>
          </p:cNvPr>
          <p:cNvSpPr txBox="1"/>
          <p:nvPr/>
        </p:nvSpPr>
        <p:spPr>
          <a:xfrm>
            <a:off x="7782023" y="3745744"/>
            <a:ext cx="449162" cy="276999"/>
          </a:xfrm>
          <a:prstGeom prst="rect">
            <a:avLst/>
          </a:prstGeom>
          <a:noFill/>
        </p:spPr>
        <p:txBody>
          <a:bodyPr wrap="none" rtlCol="0">
            <a:spAutoFit/>
          </a:bodyPr>
          <a:lstStyle/>
          <a:p>
            <a:r>
              <a:rPr lang="en-US" sz="1200" dirty="0"/>
              <a:t>GSH</a:t>
            </a:r>
          </a:p>
        </p:txBody>
      </p:sp>
      <p:sp>
        <p:nvSpPr>
          <p:cNvPr id="10" name="Textfeld 9">
            <a:extLst>
              <a:ext uri="{FF2B5EF4-FFF2-40B4-BE49-F238E27FC236}">
                <a16:creationId xmlns:a16="http://schemas.microsoft.com/office/drawing/2014/main" id="{EBAAC16D-4B49-4D8E-9A8E-A107300D8EEC}"/>
              </a:ext>
            </a:extLst>
          </p:cNvPr>
          <p:cNvSpPr txBox="1"/>
          <p:nvPr/>
        </p:nvSpPr>
        <p:spPr>
          <a:xfrm>
            <a:off x="755576" y="3358113"/>
            <a:ext cx="4384315" cy="769441"/>
          </a:xfrm>
          <a:prstGeom prst="rect">
            <a:avLst/>
          </a:prstGeom>
          <a:noFill/>
        </p:spPr>
        <p:txBody>
          <a:bodyPr wrap="square" rtlCol="0">
            <a:spAutoFit/>
          </a:bodyPr>
          <a:lstStyle/>
          <a:p>
            <a:pPr marL="285750" indent="-285750">
              <a:buFont typeface="Arial" panose="020B0604020202020204" pitchFamily="34" charset="0"/>
              <a:buChar char="•"/>
            </a:pPr>
            <a:r>
              <a:rPr lang="en-US" sz="1100" b="1" dirty="0"/>
              <a:t>Acrylates:</a:t>
            </a:r>
            <a:endParaRPr lang="en-US" sz="1100" dirty="0"/>
          </a:p>
          <a:p>
            <a:pPr marL="285750" indent="-285750">
              <a:buFont typeface="Arial" panose="020B0604020202020204" pitchFamily="34" charset="0"/>
              <a:buChar char="•"/>
            </a:pPr>
            <a:r>
              <a:rPr lang="en-US" sz="1100" b="1" dirty="0"/>
              <a:t>Bisphenol A </a:t>
            </a:r>
            <a:r>
              <a:rPr lang="en-US" sz="1100" b="1" dirty="0" err="1"/>
              <a:t>diglycidyl</a:t>
            </a:r>
            <a:r>
              <a:rPr lang="en-US" sz="1100" b="1" dirty="0"/>
              <a:t> ether</a:t>
            </a:r>
            <a:endParaRPr lang="en-US" sz="1100" dirty="0"/>
          </a:p>
          <a:p>
            <a:pPr marL="285750" indent="-285750">
              <a:buFont typeface="Arial" panose="020B0604020202020204" pitchFamily="34" charset="0"/>
              <a:buChar char="•"/>
            </a:pPr>
            <a:r>
              <a:rPr lang="en-US" sz="1100" b="1" dirty="0"/>
              <a:t>Formaldehyde</a:t>
            </a:r>
            <a:endParaRPr lang="en-US" sz="1100" dirty="0">
              <a:sym typeface="Wingdings" panose="05000000000000000000" pitchFamily="2" charset="2"/>
            </a:endParaRPr>
          </a:p>
          <a:p>
            <a:pPr marL="285750" indent="-285750">
              <a:buFont typeface="Arial" panose="020B0604020202020204" pitchFamily="34" charset="0"/>
              <a:buChar char="•"/>
            </a:pPr>
            <a:r>
              <a:rPr lang="en-US" sz="1100" b="1" dirty="0" err="1">
                <a:sym typeface="Wingdings" panose="05000000000000000000" pitchFamily="2" charset="2"/>
              </a:rPr>
              <a:t>Allylbromide</a:t>
            </a:r>
            <a:r>
              <a:rPr lang="en-US" sz="1100" b="1" dirty="0">
                <a:sym typeface="Wingdings" panose="05000000000000000000" pitchFamily="2" charset="2"/>
              </a:rPr>
              <a:t> </a:t>
            </a:r>
            <a:r>
              <a:rPr lang="en-US" sz="1100" dirty="0">
                <a:sym typeface="Wingdings" panose="05000000000000000000" pitchFamily="2" charset="2"/>
              </a:rPr>
              <a:t> as model substance for rubber oligomers</a:t>
            </a:r>
          </a:p>
        </p:txBody>
      </p:sp>
    </p:spTree>
    <p:extLst>
      <p:ext uri="{BB962C8B-B14F-4D97-AF65-F5344CB8AC3E}">
        <p14:creationId xmlns:p14="http://schemas.microsoft.com/office/powerpoint/2010/main" val="300462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AFEFCACA-34C6-4F01-B3E1-376D88CD9693}"/>
              </a:ext>
            </a:extLst>
          </p:cNvPr>
          <p:cNvSpPr/>
          <p:nvPr/>
        </p:nvSpPr>
        <p:spPr>
          <a:xfrm>
            <a:off x="714458" y="2517963"/>
            <a:ext cx="5029636" cy="111566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hteck 23">
            <a:extLst>
              <a:ext uri="{FF2B5EF4-FFF2-40B4-BE49-F238E27FC236}">
                <a16:creationId xmlns:a16="http://schemas.microsoft.com/office/drawing/2014/main" id="{4BEE23CA-05AB-48FE-89F4-B983CABB9A87}"/>
              </a:ext>
            </a:extLst>
          </p:cNvPr>
          <p:cNvSpPr/>
          <p:nvPr/>
        </p:nvSpPr>
        <p:spPr>
          <a:xfrm>
            <a:off x="6477802" y="2631662"/>
            <a:ext cx="1051279" cy="9131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87999" y="711568"/>
            <a:ext cx="7638405" cy="1193583"/>
          </a:xfrm>
        </p:spPr>
        <p:txBody>
          <a:bodyPr>
            <a:normAutofit fontScale="90000"/>
          </a:bodyPr>
          <a:lstStyle/>
          <a:p>
            <a:r>
              <a:rPr lang="de-DE" dirty="0"/>
              <a:t>Screening Assay on Rubber Stoppers</a:t>
            </a:r>
            <a:br>
              <a:rPr lang="de-DE" dirty="0"/>
            </a:br>
            <a:r>
              <a:rPr lang="de-DE" sz="1800" dirty="0"/>
              <a:t>A </a:t>
            </a:r>
            <a:r>
              <a:rPr lang="de-DE" sz="1800" dirty="0" err="1"/>
              <a:t>proof-of-principle</a:t>
            </a:r>
            <a:r>
              <a:rPr lang="de-DE" sz="1800" dirty="0"/>
              <a:t> </a:t>
            </a:r>
            <a:r>
              <a:rPr lang="de-DE" sz="1800" dirty="0" err="1"/>
              <a:t>study</a:t>
            </a:r>
            <a:r>
              <a:rPr lang="de-DE" sz="1800" dirty="0"/>
              <a:t> on different </a:t>
            </a:r>
            <a:r>
              <a:rPr lang="de-DE" sz="1800" dirty="0" err="1"/>
              <a:t>rubber</a:t>
            </a:r>
            <a:r>
              <a:rPr lang="de-DE" sz="1800" dirty="0"/>
              <a:t> </a:t>
            </a:r>
            <a:r>
              <a:rPr lang="de-DE" sz="1800" dirty="0" err="1"/>
              <a:t>stoppers</a:t>
            </a:r>
            <a:endParaRPr lang="de-DE" sz="1800" dirty="0"/>
          </a:p>
        </p:txBody>
      </p:sp>
      <p:sp>
        <p:nvSpPr>
          <p:cNvPr id="3" name="Textplatzhalter 2"/>
          <p:cNvSpPr>
            <a:spLocks noGrp="1"/>
          </p:cNvSpPr>
          <p:nvPr>
            <p:ph type="body" sz="quarter" idx="11"/>
          </p:nvPr>
        </p:nvSpPr>
        <p:spPr>
          <a:xfrm>
            <a:off x="284163" y="1724940"/>
            <a:ext cx="8013789" cy="1693618"/>
          </a:xfrm>
        </p:spPr>
        <p:txBody>
          <a:bodyPr/>
          <a:lstStyle/>
          <a:p>
            <a:pPr>
              <a:lnSpc>
                <a:spcPct val="100000"/>
              </a:lnSpc>
              <a:spcAft>
                <a:spcPts val="600"/>
              </a:spcAft>
            </a:pPr>
            <a:r>
              <a:rPr lang="en-US" dirty="0"/>
              <a:t>The setup was tested with different rubber stoppers with extraction media with increasing organic solvent content.</a:t>
            </a:r>
          </a:p>
        </p:txBody>
      </p:sp>
      <p:sp>
        <p:nvSpPr>
          <p:cNvPr id="4" name="Foliennummernplatzhalter 3"/>
          <p:cNvSpPr>
            <a:spLocks noGrp="1"/>
          </p:cNvSpPr>
          <p:nvPr>
            <p:ph type="sldNum" sz="quarter" idx="13"/>
          </p:nvPr>
        </p:nvSpPr>
        <p:spPr/>
        <p:txBody>
          <a:bodyPr/>
          <a:lstStyle/>
          <a:p>
            <a:fld id="{0A888888-B10D-134C-9F57-A12714B2DD8D}" type="slidenum">
              <a:rPr lang="de-DE" smtClean="0"/>
              <a:pPr/>
              <a:t>5</a:t>
            </a:fld>
            <a:endParaRPr lang="de-DE" dirty="0"/>
          </a:p>
        </p:txBody>
      </p:sp>
      <p:sp>
        <p:nvSpPr>
          <p:cNvPr id="20" name="Textplatzhalter 2">
            <a:extLst>
              <a:ext uri="{FF2B5EF4-FFF2-40B4-BE49-F238E27FC236}">
                <a16:creationId xmlns:a16="http://schemas.microsoft.com/office/drawing/2014/main" id="{07DF13AF-3F61-439E-9645-85BB8D7BA23A}"/>
              </a:ext>
            </a:extLst>
          </p:cNvPr>
          <p:cNvSpPr txBox="1">
            <a:spLocks/>
          </p:cNvSpPr>
          <p:nvPr/>
        </p:nvSpPr>
        <p:spPr>
          <a:xfrm>
            <a:off x="284163" y="4030004"/>
            <a:ext cx="8013789" cy="892741"/>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600"/>
              </a:spcAft>
            </a:pPr>
            <a:r>
              <a:rPr lang="en-US" dirty="0"/>
              <a:t>These experiments indicated, that the screening assay works well and that the LC-MS method can be used to screen and detect even low-level conjugation products.</a:t>
            </a:r>
          </a:p>
        </p:txBody>
      </p:sp>
      <p:sp>
        <p:nvSpPr>
          <p:cNvPr id="21" name="Textfeld 20">
            <a:extLst>
              <a:ext uri="{FF2B5EF4-FFF2-40B4-BE49-F238E27FC236}">
                <a16:creationId xmlns:a16="http://schemas.microsoft.com/office/drawing/2014/main" id="{C8906A48-4078-42E3-B3E9-770C7E7C5433}"/>
              </a:ext>
            </a:extLst>
          </p:cNvPr>
          <p:cNvSpPr txBox="1"/>
          <p:nvPr/>
        </p:nvSpPr>
        <p:spPr>
          <a:xfrm>
            <a:off x="644893" y="3643978"/>
            <a:ext cx="3578224" cy="261610"/>
          </a:xfrm>
          <a:prstGeom prst="rect">
            <a:avLst/>
          </a:prstGeom>
          <a:noFill/>
        </p:spPr>
        <p:txBody>
          <a:bodyPr wrap="none" rtlCol="0">
            <a:spAutoFit/>
          </a:bodyPr>
          <a:lstStyle/>
          <a:p>
            <a:r>
              <a:rPr lang="en-US" sz="1100" dirty="0"/>
              <a:t>Ion trace of a Glutathione-C13-Rubber-Oligomer conjugate </a:t>
            </a:r>
          </a:p>
        </p:txBody>
      </p:sp>
      <p:pic>
        <p:nvPicPr>
          <p:cNvPr id="23" name="Grafik 22">
            <a:extLst>
              <a:ext uri="{FF2B5EF4-FFF2-40B4-BE49-F238E27FC236}">
                <a16:creationId xmlns:a16="http://schemas.microsoft.com/office/drawing/2014/main" id="{9C1BA03E-AFEE-4D70-B448-030237441100}"/>
              </a:ext>
            </a:extLst>
          </p:cNvPr>
          <p:cNvPicPr>
            <a:picLocks noChangeAspect="1"/>
          </p:cNvPicPr>
          <p:nvPr/>
        </p:nvPicPr>
        <p:blipFill>
          <a:blip r:embed="rId2"/>
          <a:stretch>
            <a:fillRect/>
          </a:stretch>
        </p:blipFill>
        <p:spPr>
          <a:xfrm>
            <a:off x="6517576" y="2667204"/>
            <a:ext cx="1011505" cy="877629"/>
          </a:xfrm>
          <a:prstGeom prst="rect">
            <a:avLst/>
          </a:prstGeom>
        </p:spPr>
      </p:pic>
      <p:pic>
        <p:nvPicPr>
          <p:cNvPr id="25" name="Grafik 24">
            <a:extLst>
              <a:ext uri="{FF2B5EF4-FFF2-40B4-BE49-F238E27FC236}">
                <a16:creationId xmlns:a16="http://schemas.microsoft.com/office/drawing/2014/main" id="{06D344B0-D785-44ED-AF2C-DA16636C5B28}"/>
              </a:ext>
            </a:extLst>
          </p:cNvPr>
          <p:cNvPicPr>
            <a:picLocks noChangeAspect="1"/>
          </p:cNvPicPr>
          <p:nvPr/>
        </p:nvPicPr>
        <p:blipFill>
          <a:blip r:embed="rId3"/>
          <a:stretch>
            <a:fillRect/>
          </a:stretch>
        </p:blipFill>
        <p:spPr>
          <a:xfrm>
            <a:off x="714458" y="2517963"/>
            <a:ext cx="5029636" cy="1115665"/>
          </a:xfrm>
          <a:prstGeom prst="rect">
            <a:avLst/>
          </a:prstGeom>
        </p:spPr>
      </p:pic>
    </p:spTree>
    <p:extLst>
      <p:ext uri="{BB962C8B-B14F-4D97-AF65-F5344CB8AC3E}">
        <p14:creationId xmlns:p14="http://schemas.microsoft.com/office/powerpoint/2010/main" val="49827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AFEFCACA-34C6-4F01-B3E1-376D88CD9693}"/>
              </a:ext>
            </a:extLst>
          </p:cNvPr>
          <p:cNvSpPr/>
          <p:nvPr/>
        </p:nvSpPr>
        <p:spPr>
          <a:xfrm>
            <a:off x="2594837" y="2076895"/>
            <a:ext cx="3644340" cy="189423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hteck 23">
            <a:extLst>
              <a:ext uri="{FF2B5EF4-FFF2-40B4-BE49-F238E27FC236}">
                <a16:creationId xmlns:a16="http://schemas.microsoft.com/office/drawing/2014/main" id="{4BEE23CA-05AB-48FE-89F4-B983CABB9A87}"/>
              </a:ext>
            </a:extLst>
          </p:cNvPr>
          <p:cNvSpPr/>
          <p:nvPr/>
        </p:nvSpPr>
        <p:spPr>
          <a:xfrm>
            <a:off x="6741565" y="2528047"/>
            <a:ext cx="1415152" cy="12328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87999" y="711568"/>
            <a:ext cx="7638405" cy="1193583"/>
          </a:xfrm>
        </p:spPr>
        <p:txBody>
          <a:bodyPr>
            <a:normAutofit fontScale="90000"/>
          </a:bodyPr>
          <a:lstStyle/>
          <a:p>
            <a:r>
              <a:rPr lang="de-DE" dirty="0"/>
              <a:t>Screening Assay on Rubber Stoppers</a:t>
            </a:r>
            <a:br>
              <a:rPr lang="de-DE" dirty="0"/>
            </a:br>
            <a:r>
              <a:rPr lang="de-DE" sz="1800" dirty="0"/>
              <a:t>additional </a:t>
            </a:r>
            <a:r>
              <a:rPr lang="de-DE" sz="1800" dirty="0" err="1"/>
              <a:t>finding</a:t>
            </a:r>
            <a:r>
              <a:rPr lang="de-DE" sz="1800" dirty="0"/>
              <a:t> </a:t>
            </a:r>
            <a:r>
              <a:rPr lang="de-DE" sz="1800" dirty="0" err="1"/>
              <a:t>of</a:t>
            </a:r>
            <a:r>
              <a:rPr lang="de-DE" sz="1800" dirty="0"/>
              <a:t> </a:t>
            </a:r>
            <a:r>
              <a:rPr lang="de-DE" sz="1800" dirty="0" err="1"/>
              <a:t>these</a:t>
            </a:r>
            <a:r>
              <a:rPr lang="de-DE" sz="1800" dirty="0"/>
              <a:t> </a:t>
            </a:r>
            <a:r>
              <a:rPr lang="de-DE" sz="1800" dirty="0" err="1"/>
              <a:t>rubber</a:t>
            </a:r>
            <a:r>
              <a:rPr lang="de-DE" sz="1800" dirty="0"/>
              <a:t> </a:t>
            </a:r>
            <a:r>
              <a:rPr lang="de-DE" sz="1800" dirty="0" err="1"/>
              <a:t>stopper</a:t>
            </a:r>
            <a:r>
              <a:rPr lang="de-DE" sz="1800" dirty="0"/>
              <a:t> </a:t>
            </a:r>
            <a:r>
              <a:rPr lang="de-DE" sz="1800" dirty="0" err="1"/>
              <a:t>experiment</a:t>
            </a:r>
            <a:endParaRPr lang="de-DE" sz="1800" dirty="0"/>
          </a:p>
        </p:txBody>
      </p:sp>
      <p:sp>
        <p:nvSpPr>
          <p:cNvPr id="3" name="Textplatzhalter 2"/>
          <p:cNvSpPr>
            <a:spLocks noGrp="1"/>
          </p:cNvSpPr>
          <p:nvPr>
            <p:ph type="body" sz="quarter" idx="11"/>
          </p:nvPr>
        </p:nvSpPr>
        <p:spPr>
          <a:xfrm>
            <a:off x="323850" y="1528225"/>
            <a:ext cx="8013789" cy="1693618"/>
          </a:xfrm>
        </p:spPr>
        <p:txBody>
          <a:bodyPr/>
          <a:lstStyle/>
          <a:p>
            <a:pPr>
              <a:lnSpc>
                <a:spcPct val="100000"/>
              </a:lnSpc>
              <a:spcAft>
                <a:spcPts val="600"/>
              </a:spcAft>
            </a:pPr>
            <a:r>
              <a:rPr lang="en-US" dirty="0"/>
              <a:t>In addition to the C13-robber oligomer conjugate we also found conjugated with additions of 32amu (Sulfur).</a:t>
            </a:r>
          </a:p>
        </p:txBody>
      </p:sp>
      <p:sp>
        <p:nvSpPr>
          <p:cNvPr id="4" name="Foliennummernplatzhalter 3"/>
          <p:cNvSpPr>
            <a:spLocks noGrp="1"/>
          </p:cNvSpPr>
          <p:nvPr>
            <p:ph type="sldNum" sz="quarter" idx="13"/>
          </p:nvPr>
        </p:nvSpPr>
        <p:spPr/>
        <p:txBody>
          <a:bodyPr/>
          <a:lstStyle/>
          <a:p>
            <a:fld id="{0A888888-B10D-134C-9F57-A12714B2DD8D}" type="slidenum">
              <a:rPr lang="de-DE" smtClean="0"/>
              <a:pPr/>
              <a:t>6</a:t>
            </a:fld>
            <a:endParaRPr lang="de-DE" dirty="0"/>
          </a:p>
        </p:txBody>
      </p:sp>
      <p:sp>
        <p:nvSpPr>
          <p:cNvPr id="20" name="Textplatzhalter 2">
            <a:extLst>
              <a:ext uri="{FF2B5EF4-FFF2-40B4-BE49-F238E27FC236}">
                <a16:creationId xmlns:a16="http://schemas.microsoft.com/office/drawing/2014/main" id="{07DF13AF-3F61-439E-9645-85BB8D7BA23A}"/>
              </a:ext>
            </a:extLst>
          </p:cNvPr>
          <p:cNvSpPr txBox="1">
            <a:spLocks/>
          </p:cNvSpPr>
          <p:nvPr/>
        </p:nvSpPr>
        <p:spPr>
          <a:xfrm>
            <a:off x="284163" y="4030004"/>
            <a:ext cx="8013789" cy="892741"/>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600"/>
              </a:spcAft>
            </a:pPr>
            <a:r>
              <a:rPr lang="en-US" dirty="0"/>
              <a:t>Experiments with potassium polysulfide indicate, that </a:t>
            </a:r>
            <a:r>
              <a:rPr lang="en-US" dirty="0" err="1"/>
              <a:t>polysufidic</a:t>
            </a:r>
            <a:r>
              <a:rPr lang="en-US" dirty="0"/>
              <a:t> compounds like vulcanizing agents may cause this phenomenon. – </a:t>
            </a:r>
            <a:r>
              <a:rPr lang="en-US" i="1" dirty="0"/>
              <a:t>They might even attack disulfide-bonds?</a:t>
            </a:r>
          </a:p>
          <a:p>
            <a:pPr marL="0" indent="0">
              <a:lnSpc>
                <a:spcPct val="100000"/>
              </a:lnSpc>
              <a:spcAft>
                <a:spcPts val="600"/>
              </a:spcAft>
              <a:buNone/>
            </a:pPr>
            <a:endParaRPr lang="en-US" dirty="0"/>
          </a:p>
        </p:txBody>
      </p:sp>
      <p:pic>
        <p:nvPicPr>
          <p:cNvPr id="23" name="Grafik 22">
            <a:extLst>
              <a:ext uri="{FF2B5EF4-FFF2-40B4-BE49-F238E27FC236}">
                <a16:creationId xmlns:a16="http://schemas.microsoft.com/office/drawing/2014/main" id="{9C1BA03E-AFEE-4D70-B448-030237441100}"/>
              </a:ext>
            </a:extLst>
          </p:cNvPr>
          <p:cNvPicPr>
            <a:picLocks noChangeAspect="1"/>
          </p:cNvPicPr>
          <p:nvPr/>
        </p:nvPicPr>
        <p:blipFill>
          <a:blip r:embed="rId2"/>
          <a:stretch>
            <a:fillRect/>
          </a:stretch>
        </p:blipFill>
        <p:spPr>
          <a:xfrm>
            <a:off x="6813176" y="2608383"/>
            <a:ext cx="1246616" cy="1081622"/>
          </a:xfrm>
          <a:prstGeom prst="rect">
            <a:avLst/>
          </a:prstGeom>
        </p:spPr>
      </p:pic>
      <p:pic>
        <p:nvPicPr>
          <p:cNvPr id="12" name="Grafik 11">
            <a:extLst>
              <a:ext uri="{FF2B5EF4-FFF2-40B4-BE49-F238E27FC236}">
                <a16:creationId xmlns:a16="http://schemas.microsoft.com/office/drawing/2014/main" id="{7E11FCD4-89F7-4A2E-9B94-0BBC473DBD5F}"/>
              </a:ext>
            </a:extLst>
          </p:cNvPr>
          <p:cNvPicPr>
            <a:picLocks noChangeAspect="1"/>
          </p:cNvPicPr>
          <p:nvPr/>
        </p:nvPicPr>
        <p:blipFill rotWithShape="1">
          <a:blip r:embed="rId3"/>
          <a:srcRect l="4958" t="17141" r="85801" b="65894"/>
          <a:stretch/>
        </p:blipFill>
        <p:spPr>
          <a:xfrm>
            <a:off x="2727623" y="2408180"/>
            <a:ext cx="639483" cy="647474"/>
          </a:xfrm>
          <a:prstGeom prst="rect">
            <a:avLst/>
          </a:prstGeom>
        </p:spPr>
      </p:pic>
      <p:pic>
        <p:nvPicPr>
          <p:cNvPr id="13" name="Grafik 12">
            <a:extLst>
              <a:ext uri="{FF2B5EF4-FFF2-40B4-BE49-F238E27FC236}">
                <a16:creationId xmlns:a16="http://schemas.microsoft.com/office/drawing/2014/main" id="{77D8916F-03A2-48DA-9D4E-14B44E1D23E5}"/>
              </a:ext>
            </a:extLst>
          </p:cNvPr>
          <p:cNvPicPr>
            <a:picLocks noChangeAspect="1"/>
          </p:cNvPicPr>
          <p:nvPr/>
        </p:nvPicPr>
        <p:blipFill rotWithShape="1">
          <a:blip r:embed="rId3"/>
          <a:srcRect l="4958" t="78138" r="85801" b="4344"/>
          <a:stretch/>
        </p:blipFill>
        <p:spPr>
          <a:xfrm>
            <a:off x="5333216" y="2366345"/>
            <a:ext cx="639483" cy="668534"/>
          </a:xfrm>
          <a:prstGeom prst="rect">
            <a:avLst/>
          </a:prstGeom>
        </p:spPr>
      </p:pic>
      <p:pic>
        <p:nvPicPr>
          <p:cNvPr id="14" name="Grafik 13">
            <a:extLst>
              <a:ext uri="{FF2B5EF4-FFF2-40B4-BE49-F238E27FC236}">
                <a16:creationId xmlns:a16="http://schemas.microsoft.com/office/drawing/2014/main" id="{88C4F0DC-DE9A-4FB2-9470-E39E21887C63}"/>
              </a:ext>
            </a:extLst>
          </p:cNvPr>
          <p:cNvPicPr>
            <a:picLocks noChangeAspect="1"/>
          </p:cNvPicPr>
          <p:nvPr/>
        </p:nvPicPr>
        <p:blipFill rotWithShape="1">
          <a:blip r:embed="rId3"/>
          <a:srcRect l="4958" t="37119" r="85801" b="45385"/>
          <a:stretch/>
        </p:blipFill>
        <p:spPr>
          <a:xfrm>
            <a:off x="3605505" y="2366344"/>
            <a:ext cx="660156" cy="689309"/>
          </a:xfrm>
          <a:prstGeom prst="rect">
            <a:avLst/>
          </a:prstGeom>
        </p:spPr>
      </p:pic>
      <p:pic>
        <p:nvPicPr>
          <p:cNvPr id="15" name="Grafik 14">
            <a:extLst>
              <a:ext uri="{FF2B5EF4-FFF2-40B4-BE49-F238E27FC236}">
                <a16:creationId xmlns:a16="http://schemas.microsoft.com/office/drawing/2014/main" id="{CC862AC2-F5BE-463A-8114-F3A2AA049122}"/>
              </a:ext>
            </a:extLst>
          </p:cNvPr>
          <p:cNvPicPr>
            <a:picLocks noChangeAspect="1"/>
          </p:cNvPicPr>
          <p:nvPr/>
        </p:nvPicPr>
        <p:blipFill rotWithShape="1">
          <a:blip r:embed="rId3"/>
          <a:srcRect l="4958" t="58256" r="85801" b="24715"/>
          <a:stretch/>
        </p:blipFill>
        <p:spPr>
          <a:xfrm>
            <a:off x="4470976" y="2366344"/>
            <a:ext cx="678240" cy="689309"/>
          </a:xfrm>
          <a:prstGeom prst="rect">
            <a:avLst/>
          </a:prstGeom>
        </p:spPr>
      </p:pic>
      <p:sp>
        <p:nvSpPr>
          <p:cNvPr id="6" name="Textfeld 5">
            <a:extLst>
              <a:ext uri="{FF2B5EF4-FFF2-40B4-BE49-F238E27FC236}">
                <a16:creationId xmlns:a16="http://schemas.microsoft.com/office/drawing/2014/main" id="{819D1850-68A9-4CD6-AE96-EB2847E05C1D}"/>
              </a:ext>
            </a:extLst>
          </p:cNvPr>
          <p:cNvSpPr txBox="1"/>
          <p:nvPr/>
        </p:nvSpPr>
        <p:spPr>
          <a:xfrm>
            <a:off x="2671082" y="2076894"/>
            <a:ext cx="696024" cy="369332"/>
          </a:xfrm>
          <a:prstGeom prst="rect">
            <a:avLst/>
          </a:prstGeom>
          <a:noFill/>
        </p:spPr>
        <p:txBody>
          <a:bodyPr wrap="none" rtlCol="0">
            <a:spAutoFit/>
          </a:bodyPr>
          <a:lstStyle/>
          <a:p>
            <a:r>
              <a:rPr lang="en-US" sz="900" dirty="0"/>
              <a:t>RT:9.71</a:t>
            </a:r>
          </a:p>
          <a:p>
            <a:r>
              <a:rPr lang="en-US" sz="900" dirty="0"/>
              <a:t>AA:976197</a:t>
            </a:r>
          </a:p>
        </p:txBody>
      </p:sp>
      <p:sp>
        <p:nvSpPr>
          <p:cNvPr id="17" name="Textfeld 16">
            <a:extLst>
              <a:ext uri="{FF2B5EF4-FFF2-40B4-BE49-F238E27FC236}">
                <a16:creationId xmlns:a16="http://schemas.microsoft.com/office/drawing/2014/main" id="{A0E34D2E-A77C-45E2-9E9B-AC23E44D3539}"/>
              </a:ext>
            </a:extLst>
          </p:cNvPr>
          <p:cNvSpPr txBox="1"/>
          <p:nvPr/>
        </p:nvSpPr>
        <p:spPr>
          <a:xfrm>
            <a:off x="3551721" y="2076894"/>
            <a:ext cx="811441" cy="369332"/>
          </a:xfrm>
          <a:prstGeom prst="rect">
            <a:avLst/>
          </a:prstGeom>
          <a:noFill/>
        </p:spPr>
        <p:txBody>
          <a:bodyPr wrap="none" rtlCol="0">
            <a:spAutoFit/>
          </a:bodyPr>
          <a:lstStyle/>
          <a:p>
            <a:r>
              <a:rPr lang="en-US" sz="900" dirty="0"/>
              <a:t>RT:9.87</a:t>
            </a:r>
          </a:p>
          <a:p>
            <a:r>
              <a:rPr lang="en-US" sz="900" dirty="0"/>
              <a:t>AA:26619274</a:t>
            </a:r>
          </a:p>
        </p:txBody>
      </p:sp>
      <p:sp>
        <p:nvSpPr>
          <p:cNvPr id="18" name="Textfeld 17">
            <a:extLst>
              <a:ext uri="{FF2B5EF4-FFF2-40B4-BE49-F238E27FC236}">
                <a16:creationId xmlns:a16="http://schemas.microsoft.com/office/drawing/2014/main" id="{F67CEDD0-A3EF-4F60-B403-D1C7436057AC}"/>
              </a:ext>
            </a:extLst>
          </p:cNvPr>
          <p:cNvSpPr txBox="1"/>
          <p:nvPr/>
        </p:nvSpPr>
        <p:spPr>
          <a:xfrm>
            <a:off x="4457154" y="2073908"/>
            <a:ext cx="753732" cy="369332"/>
          </a:xfrm>
          <a:prstGeom prst="rect">
            <a:avLst/>
          </a:prstGeom>
          <a:noFill/>
        </p:spPr>
        <p:txBody>
          <a:bodyPr wrap="none" rtlCol="0">
            <a:spAutoFit/>
          </a:bodyPr>
          <a:lstStyle/>
          <a:p>
            <a:r>
              <a:rPr lang="en-US" sz="900" dirty="0"/>
              <a:t>RT:10.03</a:t>
            </a:r>
          </a:p>
          <a:p>
            <a:r>
              <a:rPr lang="en-US" sz="900" dirty="0"/>
              <a:t>AA:1472788</a:t>
            </a:r>
          </a:p>
        </p:txBody>
      </p:sp>
      <p:sp>
        <p:nvSpPr>
          <p:cNvPr id="19" name="Textfeld 18">
            <a:extLst>
              <a:ext uri="{FF2B5EF4-FFF2-40B4-BE49-F238E27FC236}">
                <a16:creationId xmlns:a16="http://schemas.microsoft.com/office/drawing/2014/main" id="{ED05FB79-4F57-440E-9E93-60525028AB04}"/>
              </a:ext>
            </a:extLst>
          </p:cNvPr>
          <p:cNvSpPr txBox="1"/>
          <p:nvPr/>
        </p:nvSpPr>
        <p:spPr>
          <a:xfrm>
            <a:off x="5362587" y="2070922"/>
            <a:ext cx="638316" cy="369332"/>
          </a:xfrm>
          <a:prstGeom prst="rect">
            <a:avLst/>
          </a:prstGeom>
          <a:noFill/>
        </p:spPr>
        <p:txBody>
          <a:bodyPr wrap="none" rtlCol="0">
            <a:spAutoFit/>
          </a:bodyPr>
          <a:lstStyle/>
          <a:p>
            <a:r>
              <a:rPr lang="en-US" sz="900" dirty="0"/>
              <a:t>RT:10.23</a:t>
            </a:r>
          </a:p>
          <a:p>
            <a:r>
              <a:rPr lang="en-US" sz="900" dirty="0"/>
              <a:t>AA:36448</a:t>
            </a:r>
          </a:p>
        </p:txBody>
      </p:sp>
      <p:sp>
        <p:nvSpPr>
          <p:cNvPr id="7" name="Textfeld 6">
            <a:extLst>
              <a:ext uri="{FF2B5EF4-FFF2-40B4-BE49-F238E27FC236}">
                <a16:creationId xmlns:a16="http://schemas.microsoft.com/office/drawing/2014/main" id="{1A5FD394-6B27-4499-9E3B-9FF30047DD14}"/>
              </a:ext>
            </a:extLst>
          </p:cNvPr>
          <p:cNvSpPr txBox="1"/>
          <p:nvPr/>
        </p:nvSpPr>
        <p:spPr>
          <a:xfrm>
            <a:off x="2727623" y="3062817"/>
            <a:ext cx="601447" cy="246221"/>
          </a:xfrm>
          <a:prstGeom prst="rect">
            <a:avLst/>
          </a:prstGeom>
          <a:noFill/>
        </p:spPr>
        <p:txBody>
          <a:bodyPr wrap="none" rtlCol="0">
            <a:spAutoFit/>
          </a:bodyPr>
          <a:lstStyle/>
          <a:p>
            <a:r>
              <a:rPr lang="en-US" sz="1000" dirty="0"/>
              <a:t>G-S-C13</a:t>
            </a:r>
          </a:p>
        </p:txBody>
      </p:sp>
      <p:sp>
        <p:nvSpPr>
          <p:cNvPr id="22" name="Textfeld 21">
            <a:extLst>
              <a:ext uri="{FF2B5EF4-FFF2-40B4-BE49-F238E27FC236}">
                <a16:creationId xmlns:a16="http://schemas.microsoft.com/office/drawing/2014/main" id="{5C78BDC4-562B-472F-8789-6978ED4BED07}"/>
              </a:ext>
            </a:extLst>
          </p:cNvPr>
          <p:cNvSpPr txBox="1"/>
          <p:nvPr/>
        </p:nvSpPr>
        <p:spPr>
          <a:xfrm>
            <a:off x="3570308" y="3062817"/>
            <a:ext cx="699230" cy="246221"/>
          </a:xfrm>
          <a:prstGeom prst="rect">
            <a:avLst/>
          </a:prstGeom>
          <a:noFill/>
        </p:spPr>
        <p:txBody>
          <a:bodyPr wrap="none" rtlCol="0">
            <a:spAutoFit/>
          </a:bodyPr>
          <a:lstStyle/>
          <a:p>
            <a:r>
              <a:rPr lang="en-US" sz="1000" dirty="0"/>
              <a:t>G-S-S-C13</a:t>
            </a:r>
          </a:p>
        </p:txBody>
      </p:sp>
      <p:sp>
        <p:nvSpPr>
          <p:cNvPr id="27" name="Textfeld 26">
            <a:extLst>
              <a:ext uri="{FF2B5EF4-FFF2-40B4-BE49-F238E27FC236}">
                <a16:creationId xmlns:a16="http://schemas.microsoft.com/office/drawing/2014/main" id="{46E96E9C-AF1A-4EAE-BE97-5E8F80F13DAF}"/>
              </a:ext>
            </a:extLst>
          </p:cNvPr>
          <p:cNvSpPr txBox="1"/>
          <p:nvPr/>
        </p:nvSpPr>
        <p:spPr>
          <a:xfrm>
            <a:off x="4418970" y="3062817"/>
            <a:ext cx="797013" cy="246221"/>
          </a:xfrm>
          <a:prstGeom prst="rect">
            <a:avLst/>
          </a:prstGeom>
          <a:noFill/>
        </p:spPr>
        <p:txBody>
          <a:bodyPr wrap="none" rtlCol="0">
            <a:spAutoFit/>
          </a:bodyPr>
          <a:lstStyle/>
          <a:p>
            <a:r>
              <a:rPr lang="en-US" sz="1000" dirty="0"/>
              <a:t>G-S-S-S-C13</a:t>
            </a:r>
          </a:p>
        </p:txBody>
      </p:sp>
      <p:sp>
        <p:nvSpPr>
          <p:cNvPr id="28" name="Textfeld 27">
            <a:extLst>
              <a:ext uri="{FF2B5EF4-FFF2-40B4-BE49-F238E27FC236}">
                <a16:creationId xmlns:a16="http://schemas.microsoft.com/office/drawing/2014/main" id="{2147C178-D433-45D5-B27D-27657BA7B836}"/>
              </a:ext>
            </a:extLst>
          </p:cNvPr>
          <p:cNvSpPr txBox="1"/>
          <p:nvPr/>
        </p:nvSpPr>
        <p:spPr>
          <a:xfrm>
            <a:off x="5207872" y="3056841"/>
            <a:ext cx="894797" cy="246221"/>
          </a:xfrm>
          <a:prstGeom prst="rect">
            <a:avLst/>
          </a:prstGeom>
          <a:noFill/>
        </p:spPr>
        <p:txBody>
          <a:bodyPr wrap="none" rtlCol="0">
            <a:spAutoFit/>
          </a:bodyPr>
          <a:lstStyle/>
          <a:p>
            <a:r>
              <a:rPr lang="en-US" sz="1000" dirty="0"/>
              <a:t>G-S-S-S-S-C13</a:t>
            </a:r>
          </a:p>
        </p:txBody>
      </p:sp>
      <p:sp>
        <p:nvSpPr>
          <p:cNvPr id="8" name="Textfeld 7">
            <a:extLst>
              <a:ext uri="{FF2B5EF4-FFF2-40B4-BE49-F238E27FC236}">
                <a16:creationId xmlns:a16="http://schemas.microsoft.com/office/drawing/2014/main" id="{88BF7FD5-6D0F-479F-B786-B817F4B6BD82}"/>
              </a:ext>
            </a:extLst>
          </p:cNvPr>
          <p:cNvSpPr txBox="1"/>
          <p:nvPr/>
        </p:nvSpPr>
        <p:spPr>
          <a:xfrm>
            <a:off x="2647178" y="3250794"/>
            <a:ext cx="777777" cy="246221"/>
          </a:xfrm>
          <a:prstGeom prst="rect">
            <a:avLst/>
          </a:prstGeom>
          <a:noFill/>
        </p:spPr>
        <p:txBody>
          <a:bodyPr wrap="none" rtlCol="0">
            <a:spAutoFit/>
          </a:bodyPr>
          <a:lstStyle/>
          <a:p>
            <a:r>
              <a:rPr lang="en-US" sz="1000" dirty="0"/>
              <a:t>486.26 m/z</a:t>
            </a:r>
          </a:p>
        </p:txBody>
      </p:sp>
      <p:sp>
        <p:nvSpPr>
          <p:cNvPr id="29" name="Textfeld 28">
            <a:extLst>
              <a:ext uri="{FF2B5EF4-FFF2-40B4-BE49-F238E27FC236}">
                <a16:creationId xmlns:a16="http://schemas.microsoft.com/office/drawing/2014/main" id="{C52933B0-2BEB-4B14-906C-E7DC4B377911}"/>
              </a:ext>
            </a:extLst>
          </p:cNvPr>
          <p:cNvSpPr txBox="1"/>
          <p:nvPr/>
        </p:nvSpPr>
        <p:spPr>
          <a:xfrm>
            <a:off x="3534676" y="3253788"/>
            <a:ext cx="777777" cy="246221"/>
          </a:xfrm>
          <a:prstGeom prst="rect">
            <a:avLst/>
          </a:prstGeom>
          <a:noFill/>
        </p:spPr>
        <p:txBody>
          <a:bodyPr wrap="none" rtlCol="0">
            <a:spAutoFit/>
          </a:bodyPr>
          <a:lstStyle/>
          <a:p>
            <a:r>
              <a:rPr lang="en-US" sz="1000" dirty="0"/>
              <a:t>518.24 m/z</a:t>
            </a:r>
          </a:p>
        </p:txBody>
      </p:sp>
      <p:sp>
        <p:nvSpPr>
          <p:cNvPr id="30" name="Textfeld 29">
            <a:extLst>
              <a:ext uri="{FF2B5EF4-FFF2-40B4-BE49-F238E27FC236}">
                <a16:creationId xmlns:a16="http://schemas.microsoft.com/office/drawing/2014/main" id="{100B2B81-F4CF-4967-9C02-6FA5446BDC4C}"/>
              </a:ext>
            </a:extLst>
          </p:cNvPr>
          <p:cNvSpPr txBox="1"/>
          <p:nvPr/>
        </p:nvSpPr>
        <p:spPr>
          <a:xfrm>
            <a:off x="4464006" y="3256782"/>
            <a:ext cx="777777" cy="246221"/>
          </a:xfrm>
          <a:prstGeom prst="rect">
            <a:avLst/>
          </a:prstGeom>
          <a:noFill/>
        </p:spPr>
        <p:txBody>
          <a:bodyPr wrap="none" rtlCol="0">
            <a:spAutoFit/>
          </a:bodyPr>
          <a:lstStyle/>
          <a:p>
            <a:r>
              <a:rPr lang="en-US" sz="1000" dirty="0"/>
              <a:t>550.21 m/z</a:t>
            </a:r>
          </a:p>
        </p:txBody>
      </p:sp>
      <p:sp>
        <p:nvSpPr>
          <p:cNvPr id="31" name="Textfeld 30">
            <a:extLst>
              <a:ext uri="{FF2B5EF4-FFF2-40B4-BE49-F238E27FC236}">
                <a16:creationId xmlns:a16="http://schemas.microsoft.com/office/drawing/2014/main" id="{4CA07FD3-190A-4193-A309-1B2EE33E1594}"/>
              </a:ext>
            </a:extLst>
          </p:cNvPr>
          <p:cNvSpPr txBox="1"/>
          <p:nvPr/>
        </p:nvSpPr>
        <p:spPr>
          <a:xfrm>
            <a:off x="5279787" y="3259776"/>
            <a:ext cx="777777" cy="246221"/>
          </a:xfrm>
          <a:prstGeom prst="rect">
            <a:avLst/>
          </a:prstGeom>
          <a:noFill/>
        </p:spPr>
        <p:txBody>
          <a:bodyPr wrap="none" rtlCol="0">
            <a:spAutoFit/>
          </a:bodyPr>
          <a:lstStyle/>
          <a:p>
            <a:r>
              <a:rPr lang="en-US" sz="1000" dirty="0"/>
              <a:t>582.18 m/z</a:t>
            </a:r>
          </a:p>
        </p:txBody>
      </p:sp>
      <p:sp>
        <p:nvSpPr>
          <p:cNvPr id="10" name="Freihandform: Form 9">
            <a:extLst>
              <a:ext uri="{FF2B5EF4-FFF2-40B4-BE49-F238E27FC236}">
                <a16:creationId xmlns:a16="http://schemas.microsoft.com/office/drawing/2014/main" id="{4674CCD1-420B-4CCE-9540-BE2208C33B50}"/>
              </a:ext>
            </a:extLst>
          </p:cNvPr>
          <p:cNvSpPr/>
          <p:nvPr/>
        </p:nvSpPr>
        <p:spPr>
          <a:xfrm>
            <a:off x="2922241" y="3497015"/>
            <a:ext cx="938306" cy="167587"/>
          </a:xfrm>
          <a:custGeom>
            <a:avLst/>
            <a:gdLst>
              <a:gd name="connsiteX0" fmla="*/ 0 w 938306"/>
              <a:gd name="connsiteY0" fmla="*/ 0 h 167587"/>
              <a:gd name="connsiteX1" fmla="*/ 448236 w 938306"/>
              <a:gd name="connsiteY1" fmla="*/ 167341 h 167587"/>
              <a:gd name="connsiteX2" fmla="*/ 938306 w 938306"/>
              <a:gd name="connsiteY2" fmla="*/ 29883 h 167587"/>
            </a:gdLst>
            <a:ahLst/>
            <a:cxnLst>
              <a:cxn ang="0">
                <a:pos x="connsiteX0" y="connsiteY0"/>
              </a:cxn>
              <a:cxn ang="0">
                <a:pos x="connsiteX1" y="connsiteY1"/>
              </a:cxn>
              <a:cxn ang="0">
                <a:pos x="connsiteX2" y="connsiteY2"/>
              </a:cxn>
            </a:cxnLst>
            <a:rect l="l" t="t" r="r" b="b"/>
            <a:pathLst>
              <a:path w="938306" h="167587">
                <a:moveTo>
                  <a:pt x="0" y="0"/>
                </a:moveTo>
                <a:cubicBezTo>
                  <a:pt x="145926" y="81180"/>
                  <a:pt x="291852" y="162361"/>
                  <a:pt x="448236" y="167341"/>
                </a:cubicBezTo>
                <a:cubicBezTo>
                  <a:pt x="604620" y="172322"/>
                  <a:pt x="771463" y="101102"/>
                  <a:pt x="938306" y="29883"/>
                </a:cubicBezTo>
              </a:path>
            </a:pathLst>
          </a:custGeom>
          <a:no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feld 10">
            <a:extLst>
              <a:ext uri="{FF2B5EF4-FFF2-40B4-BE49-F238E27FC236}">
                <a16:creationId xmlns:a16="http://schemas.microsoft.com/office/drawing/2014/main" id="{5F3CCC71-926C-4993-BBD0-962B863AD790}"/>
              </a:ext>
            </a:extLst>
          </p:cNvPr>
          <p:cNvSpPr txBox="1"/>
          <p:nvPr/>
        </p:nvSpPr>
        <p:spPr>
          <a:xfrm>
            <a:off x="3089546" y="3661675"/>
            <a:ext cx="611065" cy="246221"/>
          </a:xfrm>
          <a:prstGeom prst="rect">
            <a:avLst/>
          </a:prstGeom>
          <a:noFill/>
        </p:spPr>
        <p:txBody>
          <a:bodyPr wrap="none" rtlCol="0">
            <a:spAutoFit/>
          </a:bodyPr>
          <a:lstStyle/>
          <a:p>
            <a:r>
              <a:rPr lang="en-US" sz="1000" dirty="0"/>
              <a:t>+32amu</a:t>
            </a:r>
          </a:p>
        </p:txBody>
      </p:sp>
      <p:sp>
        <p:nvSpPr>
          <p:cNvPr id="32" name="Freihandform: Form 31">
            <a:extLst>
              <a:ext uri="{FF2B5EF4-FFF2-40B4-BE49-F238E27FC236}">
                <a16:creationId xmlns:a16="http://schemas.microsoft.com/office/drawing/2014/main" id="{13FF45B3-AECF-45A1-93F0-AA7F0BF89249}"/>
              </a:ext>
            </a:extLst>
          </p:cNvPr>
          <p:cNvSpPr/>
          <p:nvPr/>
        </p:nvSpPr>
        <p:spPr>
          <a:xfrm>
            <a:off x="3910313" y="3505997"/>
            <a:ext cx="938306" cy="167587"/>
          </a:xfrm>
          <a:custGeom>
            <a:avLst/>
            <a:gdLst>
              <a:gd name="connsiteX0" fmla="*/ 0 w 938306"/>
              <a:gd name="connsiteY0" fmla="*/ 0 h 167587"/>
              <a:gd name="connsiteX1" fmla="*/ 448236 w 938306"/>
              <a:gd name="connsiteY1" fmla="*/ 167341 h 167587"/>
              <a:gd name="connsiteX2" fmla="*/ 938306 w 938306"/>
              <a:gd name="connsiteY2" fmla="*/ 29883 h 167587"/>
            </a:gdLst>
            <a:ahLst/>
            <a:cxnLst>
              <a:cxn ang="0">
                <a:pos x="connsiteX0" y="connsiteY0"/>
              </a:cxn>
              <a:cxn ang="0">
                <a:pos x="connsiteX1" y="connsiteY1"/>
              </a:cxn>
              <a:cxn ang="0">
                <a:pos x="connsiteX2" y="connsiteY2"/>
              </a:cxn>
            </a:cxnLst>
            <a:rect l="l" t="t" r="r" b="b"/>
            <a:pathLst>
              <a:path w="938306" h="167587">
                <a:moveTo>
                  <a:pt x="0" y="0"/>
                </a:moveTo>
                <a:cubicBezTo>
                  <a:pt x="145926" y="81180"/>
                  <a:pt x="291852" y="162361"/>
                  <a:pt x="448236" y="167341"/>
                </a:cubicBezTo>
                <a:cubicBezTo>
                  <a:pt x="604620" y="172322"/>
                  <a:pt x="771463" y="101102"/>
                  <a:pt x="938306" y="29883"/>
                </a:cubicBezTo>
              </a:path>
            </a:pathLst>
          </a:custGeom>
          <a:no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feld 32">
            <a:extLst>
              <a:ext uri="{FF2B5EF4-FFF2-40B4-BE49-F238E27FC236}">
                <a16:creationId xmlns:a16="http://schemas.microsoft.com/office/drawing/2014/main" id="{A468BF0D-5B2F-400E-BBB2-4EA5F1A7DE4D}"/>
              </a:ext>
            </a:extLst>
          </p:cNvPr>
          <p:cNvSpPr txBox="1"/>
          <p:nvPr/>
        </p:nvSpPr>
        <p:spPr>
          <a:xfrm>
            <a:off x="4077618" y="3670657"/>
            <a:ext cx="611065" cy="246221"/>
          </a:xfrm>
          <a:prstGeom prst="rect">
            <a:avLst/>
          </a:prstGeom>
          <a:noFill/>
        </p:spPr>
        <p:txBody>
          <a:bodyPr wrap="none" rtlCol="0">
            <a:spAutoFit/>
          </a:bodyPr>
          <a:lstStyle/>
          <a:p>
            <a:r>
              <a:rPr lang="en-US" sz="1000" dirty="0"/>
              <a:t>+32amu</a:t>
            </a:r>
          </a:p>
        </p:txBody>
      </p:sp>
      <p:sp>
        <p:nvSpPr>
          <p:cNvPr id="34" name="Freihandform: Form 33">
            <a:extLst>
              <a:ext uri="{FF2B5EF4-FFF2-40B4-BE49-F238E27FC236}">
                <a16:creationId xmlns:a16="http://schemas.microsoft.com/office/drawing/2014/main" id="{52B825E2-A1CC-45DC-B2A7-05D816BF7239}"/>
              </a:ext>
            </a:extLst>
          </p:cNvPr>
          <p:cNvSpPr/>
          <p:nvPr/>
        </p:nvSpPr>
        <p:spPr>
          <a:xfrm>
            <a:off x="4898385" y="3514979"/>
            <a:ext cx="938306" cy="167587"/>
          </a:xfrm>
          <a:custGeom>
            <a:avLst/>
            <a:gdLst>
              <a:gd name="connsiteX0" fmla="*/ 0 w 938306"/>
              <a:gd name="connsiteY0" fmla="*/ 0 h 167587"/>
              <a:gd name="connsiteX1" fmla="*/ 448236 w 938306"/>
              <a:gd name="connsiteY1" fmla="*/ 167341 h 167587"/>
              <a:gd name="connsiteX2" fmla="*/ 938306 w 938306"/>
              <a:gd name="connsiteY2" fmla="*/ 29883 h 167587"/>
            </a:gdLst>
            <a:ahLst/>
            <a:cxnLst>
              <a:cxn ang="0">
                <a:pos x="connsiteX0" y="connsiteY0"/>
              </a:cxn>
              <a:cxn ang="0">
                <a:pos x="connsiteX1" y="connsiteY1"/>
              </a:cxn>
              <a:cxn ang="0">
                <a:pos x="connsiteX2" y="connsiteY2"/>
              </a:cxn>
            </a:cxnLst>
            <a:rect l="l" t="t" r="r" b="b"/>
            <a:pathLst>
              <a:path w="938306" h="167587">
                <a:moveTo>
                  <a:pt x="0" y="0"/>
                </a:moveTo>
                <a:cubicBezTo>
                  <a:pt x="145926" y="81180"/>
                  <a:pt x="291852" y="162361"/>
                  <a:pt x="448236" y="167341"/>
                </a:cubicBezTo>
                <a:cubicBezTo>
                  <a:pt x="604620" y="172322"/>
                  <a:pt x="771463" y="101102"/>
                  <a:pt x="938306" y="29883"/>
                </a:cubicBezTo>
              </a:path>
            </a:pathLst>
          </a:custGeom>
          <a:no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feld 34">
            <a:extLst>
              <a:ext uri="{FF2B5EF4-FFF2-40B4-BE49-F238E27FC236}">
                <a16:creationId xmlns:a16="http://schemas.microsoft.com/office/drawing/2014/main" id="{86559D43-EF4A-4DD1-B1FE-02F7A2B52802}"/>
              </a:ext>
            </a:extLst>
          </p:cNvPr>
          <p:cNvSpPr txBox="1"/>
          <p:nvPr/>
        </p:nvSpPr>
        <p:spPr>
          <a:xfrm>
            <a:off x="5065690" y="3679639"/>
            <a:ext cx="611065" cy="246221"/>
          </a:xfrm>
          <a:prstGeom prst="rect">
            <a:avLst/>
          </a:prstGeom>
          <a:noFill/>
        </p:spPr>
        <p:txBody>
          <a:bodyPr wrap="none" rtlCol="0">
            <a:spAutoFit/>
          </a:bodyPr>
          <a:lstStyle/>
          <a:p>
            <a:r>
              <a:rPr lang="en-US" sz="1000" dirty="0"/>
              <a:t>+32amu</a:t>
            </a:r>
          </a:p>
        </p:txBody>
      </p:sp>
      <p:sp>
        <p:nvSpPr>
          <p:cNvPr id="16" name="Textfeld 15">
            <a:extLst>
              <a:ext uri="{FF2B5EF4-FFF2-40B4-BE49-F238E27FC236}">
                <a16:creationId xmlns:a16="http://schemas.microsoft.com/office/drawing/2014/main" id="{28D141AC-4CB4-4077-815B-3AC265FE7FAD}"/>
              </a:ext>
            </a:extLst>
          </p:cNvPr>
          <p:cNvSpPr txBox="1"/>
          <p:nvPr/>
        </p:nvSpPr>
        <p:spPr>
          <a:xfrm>
            <a:off x="7351059" y="2945994"/>
            <a:ext cx="231154" cy="215444"/>
          </a:xfrm>
          <a:prstGeom prst="rect">
            <a:avLst/>
          </a:prstGeom>
          <a:noFill/>
        </p:spPr>
        <p:txBody>
          <a:bodyPr wrap="none" rtlCol="0">
            <a:spAutoFit/>
          </a:bodyPr>
          <a:lstStyle/>
          <a:p>
            <a:r>
              <a:rPr lang="en-US" sz="800" dirty="0">
                <a:solidFill>
                  <a:srgbClr val="FF0000"/>
                </a:solidFill>
              </a:rPr>
              <a:t>S</a:t>
            </a:r>
          </a:p>
        </p:txBody>
      </p:sp>
      <p:sp>
        <p:nvSpPr>
          <p:cNvPr id="37" name="Textfeld 36">
            <a:extLst>
              <a:ext uri="{FF2B5EF4-FFF2-40B4-BE49-F238E27FC236}">
                <a16:creationId xmlns:a16="http://schemas.microsoft.com/office/drawing/2014/main" id="{64334D63-9DA1-41EE-95BB-0B16F56D245D}"/>
              </a:ext>
            </a:extLst>
          </p:cNvPr>
          <p:cNvSpPr txBox="1"/>
          <p:nvPr/>
        </p:nvSpPr>
        <p:spPr>
          <a:xfrm>
            <a:off x="3033360" y="2443240"/>
            <a:ext cx="333746" cy="230832"/>
          </a:xfrm>
          <a:prstGeom prst="rect">
            <a:avLst/>
          </a:prstGeom>
          <a:noFill/>
        </p:spPr>
        <p:txBody>
          <a:bodyPr wrap="none" rtlCol="0">
            <a:spAutoFit/>
          </a:bodyPr>
          <a:lstStyle/>
          <a:p>
            <a:r>
              <a:rPr lang="en-US" sz="900" dirty="0"/>
              <a:t>XIC</a:t>
            </a:r>
          </a:p>
        </p:txBody>
      </p:sp>
      <p:sp>
        <p:nvSpPr>
          <p:cNvPr id="38" name="Textfeld 37">
            <a:extLst>
              <a:ext uri="{FF2B5EF4-FFF2-40B4-BE49-F238E27FC236}">
                <a16:creationId xmlns:a16="http://schemas.microsoft.com/office/drawing/2014/main" id="{558B9649-0654-4606-8B16-861490AEEB9D}"/>
              </a:ext>
            </a:extLst>
          </p:cNvPr>
          <p:cNvSpPr txBox="1"/>
          <p:nvPr/>
        </p:nvSpPr>
        <p:spPr>
          <a:xfrm>
            <a:off x="4016488" y="2440256"/>
            <a:ext cx="333746" cy="230832"/>
          </a:xfrm>
          <a:prstGeom prst="rect">
            <a:avLst/>
          </a:prstGeom>
          <a:noFill/>
        </p:spPr>
        <p:txBody>
          <a:bodyPr wrap="none" rtlCol="0">
            <a:spAutoFit/>
          </a:bodyPr>
          <a:lstStyle/>
          <a:p>
            <a:r>
              <a:rPr lang="en-US" sz="900" dirty="0"/>
              <a:t>XIC</a:t>
            </a:r>
          </a:p>
        </p:txBody>
      </p:sp>
      <p:sp>
        <p:nvSpPr>
          <p:cNvPr id="39" name="Textfeld 38">
            <a:extLst>
              <a:ext uri="{FF2B5EF4-FFF2-40B4-BE49-F238E27FC236}">
                <a16:creationId xmlns:a16="http://schemas.microsoft.com/office/drawing/2014/main" id="{D0E68263-1BC8-4604-AA62-8F411D30D4C1}"/>
              </a:ext>
            </a:extLst>
          </p:cNvPr>
          <p:cNvSpPr txBox="1"/>
          <p:nvPr/>
        </p:nvSpPr>
        <p:spPr>
          <a:xfrm>
            <a:off x="4921925" y="2437272"/>
            <a:ext cx="333746" cy="230832"/>
          </a:xfrm>
          <a:prstGeom prst="rect">
            <a:avLst/>
          </a:prstGeom>
          <a:noFill/>
        </p:spPr>
        <p:txBody>
          <a:bodyPr wrap="none" rtlCol="0">
            <a:spAutoFit/>
          </a:bodyPr>
          <a:lstStyle/>
          <a:p>
            <a:r>
              <a:rPr lang="en-US" sz="900" dirty="0"/>
              <a:t>XIC</a:t>
            </a:r>
          </a:p>
        </p:txBody>
      </p:sp>
      <p:sp>
        <p:nvSpPr>
          <p:cNvPr id="40" name="Textfeld 39">
            <a:extLst>
              <a:ext uri="{FF2B5EF4-FFF2-40B4-BE49-F238E27FC236}">
                <a16:creationId xmlns:a16="http://schemas.microsoft.com/office/drawing/2014/main" id="{21AA06B2-F070-44B9-A747-8A06040F60A5}"/>
              </a:ext>
            </a:extLst>
          </p:cNvPr>
          <p:cNvSpPr txBox="1"/>
          <p:nvPr/>
        </p:nvSpPr>
        <p:spPr>
          <a:xfrm>
            <a:off x="5743693" y="2434288"/>
            <a:ext cx="333746" cy="230832"/>
          </a:xfrm>
          <a:prstGeom prst="rect">
            <a:avLst/>
          </a:prstGeom>
          <a:noFill/>
        </p:spPr>
        <p:txBody>
          <a:bodyPr wrap="none" rtlCol="0">
            <a:spAutoFit/>
          </a:bodyPr>
          <a:lstStyle/>
          <a:p>
            <a:r>
              <a:rPr lang="en-US" sz="900" dirty="0"/>
              <a:t>XIC</a:t>
            </a:r>
          </a:p>
        </p:txBody>
      </p:sp>
    </p:spTree>
    <p:extLst>
      <p:ext uri="{BB962C8B-B14F-4D97-AF65-F5344CB8AC3E}">
        <p14:creationId xmlns:p14="http://schemas.microsoft.com/office/powerpoint/2010/main" val="362160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999" y="711568"/>
            <a:ext cx="7638405" cy="1193583"/>
          </a:xfrm>
        </p:spPr>
        <p:txBody>
          <a:bodyPr>
            <a:normAutofit/>
          </a:bodyPr>
          <a:lstStyle/>
          <a:p>
            <a:r>
              <a:rPr lang="de-DE" dirty="0"/>
              <a:t>Assay </a:t>
            </a:r>
            <a:r>
              <a:rPr lang="de-DE" dirty="0" err="1"/>
              <a:t>with</a:t>
            </a:r>
            <a:r>
              <a:rPr lang="de-DE" dirty="0"/>
              <a:t> a </a:t>
            </a:r>
            <a:r>
              <a:rPr lang="de-DE" dirty="0" err="1"/>
              <a:t>Full-Lenght</a:t>
            </a:r>
            <a:r>
              <a:rPr lang="de-DE" dirty="0"/>
              <a:t> Protein</a:t>
            </a:r>
            <a:br>
              <a:rPr lang="de-DE" dirty="0"/>
            </a:br>
            <a:r>
              <a:rPr lang="de-DE" sz="1600" dirty="0"/>
              <a:t>human </a:t>
            </a:r>
            <a:r>
              <a:rPr lang="de-DE" sz="1600" dirty="0" err="1"/>
              <a:t>serum</a:t>
            </a:r>
            <a:r>
              <a:rPr lang="de-DE" sz="1600" dirty="0"/>
              <a:t> </a:t>
            </a:r>
            <a:r>
              <a:rPr lang="de-DE" sz="1600" dirty="0" err="1"/>
              <a:t>albumin</a:t>
            </a:r>
            <a:r>
              <a:rPr lang="de-DE" sz="1600" dirty="0"/>
              <a:t> </a:t>
            </a:r>
            <a:r>
              <a:rPr lang="de-DE" sz="1600" dirty="0" err="1"/>
              <a:t>treated</a:t>
            </a:r>
            <a:r>
              <a:rPr lang="de-DE" sz="1600" dirty="0"/>
              <a:t> </a:t>
            </a:r>
            <a:r>
              <a:rPr lang="de-DE" sz="1600" dirty="0" err="1"/>
              <a:t>with</a:t>
            </a:r>
            <a:r>
              <a:rPr lang="de-DE" sz="1600" dirty="0"/>
              <a:t> </a:t>
            </a:r>
            <a:r>
              <a:rPr lang="de-DE" sz="1600" dirty="0" err="1"/>
              <a:t>purified</a:t>
            </a:r>
            <a:r>
              <a:rPr lang="de-DE" sz="1600" dirty="0"/>
              <a:t> C13-rubber-oligomer</a:t>
            </a:r>
            <a:r>
              <a:rPr lang="de-DE" sz="1600" baseline="30000" dirty="0"/>
              <a:t>#</a:t>
            </a:r>
          </a:p>
        </p:txBody>
      </p:sp>
      <p:sp>
        <p:nvSpPr>
          <p:cNvPr id="3" name="Textplatzhalter 2"/>
          <p:cNvSpPr>
            <a:spLocks noGrp="1"/>
          </p:cNvSpPr>
          <p:nvPr>
            <p:ph type="body" sz="quarter" idx="11"/>
          </p:nvPr>
        </p:nvSpPr>
        <p:spPr>
          <a:xfrm>
            <a:off x="287999" y="1905001"/>
            <a:ext cx="8013789" cy="1693618"/>
          </a:xfrm>
        </p:spPr>
        <p:txBody>
          <a:bodyPr/>
          <a:lstStyle/>
          <a:p>
            <a:pPr>
              <a:lnSpc>
                <a:spcPct val="100000"/>
              </a:lnSpc>
              <a:spcAft>
                <a:spcPts val="600"/>
              </a:spcAft>
            </a:pPr>
            <a:r>
              <a:rPr lang="en-US" dirty="0"/>
              <a:t>HSA peptide with C13-rubber oligomer adduct.</a:t>
            </a:r>
          </a:p>
        </p:txBody>
      </p:sp>
      <p:sp>
        <p:nvSpPr>
          <p:cNvPr id="15" name="Rechteck 14">
            <a:extLst>
              <a:ext uri="{FF2B5EF4-FFF2-40B4-BE49-F238E27FC236}">
                <a16:creationId xmlns:a16="http://schemas.microsoft.com/office/drawing/2014/main" id="{F3AAB376-B43C-4711-AFAC-7AF47D06261A}"/>
              </a:ext>
            </a:extLst>
          </p:cNvPr>
          <p:cNvSpPr/>
          <p:nvPr/>
        </p:nvSpPr>
        <p:spPr>
          <a:xfrm>
            <a:off x="6049805" y="2551931"/>
            <a:ext cx="1985030" cy="27699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de-DE" sz="1200" dirty="0"/>
              <a:t>ALVLIA FAQYLQQ</a:t>
            </a:r>
            <a:r>
              <a:rPr lang="de-DE" sz="1200" dirty="0">
                <a:solidFill>
                  <a:srgbClr val="FF0000"/>
                </a:solidFill>
              </a:rPr>
              <a:t>C</a:t>
            </a:r>
            <a:r>
              <a:rPr lang="de-DE" sz="1200" dirty="0"/>
              <a:t>PF EDHVK</a:t>
            </a:r>
            <a:endParaRPr lang="en-US" sz="1200" dirty="0"/>
          </a:p>
        </p:txBody>
      </p:sp>
      <p:grpSp>
        <p:nvGrpSpPr>
          <p:cNvPr id="4" name="Gruppieren 3">
            <a:extLst>
              <a:ext uri="{FF2B5EF4-FFF2-40B4-BE49-F238E27FC236}">
                <a16:creationId xmlns:a16="http://schemas.microsoft.com/office/drawing/2014/main" id="{99937DCF-CB58-4E69-8F04-D2AEF7458500}"/>
              </a:ext>
            </a:extLst>
          </p:cNvPr>
          <p:cNvGrpSpPr/>
          <p:nvPr/>
        </p:nvGrpSpPr>
        <p:grpSpPr>
          <a:xfrm>
            <a:off x="4901809" y="2189747"/>
            <a:ext cx="767351" cy="1106901"/>
            <a:chOff x="2122022" y="2268546"/>
            <a:chExt cx="1003518" cy="1350549"/>
          </a:xfrm>
        </p:grpSpPr>
        <p:sp>
          <p:nvSpPr>
            <p:cNvPr id="7" name="Rechteck 6">
              <a:extLst>
                <a:ext uri="{FF2B5EF4-FFF2-40B4-BE49-F238E27FC236}">
                  <a16:creationId xmlns:a16="http://schemas.microsoft.com/office/drawing/2014/main" id="{DA9298F1-EEE9-4EEE-94E4-38DFEF9EE07A}"/>
                </a:ext>
              </a:extLst>
            </p:cNvPr>
            <p:cNvSpPr/>
            <p:nvPr/>
          </p:nvSpPr>
          <p:spPr>
            <a:xfrm>
              <a:off x="2122022" y="2268546"/>
              <a:ext cx="1003518" cy="1345732"/>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Grafik 5">
              <a:extLst>
                <a:ext uri="{FF2B5EF4-FFF2-40B4-BE49-F238E27FC236}">
                  <a16:creationId xmlns:a16="http://schemas.microsoft.com/office/drawing/2014/main" id="{F60189AC-BF08-4BD9-9290-CD0F1CA5FEA9}"/>
                </a:ext>
              </a:extLst>
            </p:cNvPr>
            <p:cNvPicPr>
              <a:picLocks noChangeAspect="1"/>
            </p:cNvPicPr>
            <p:nvPr/>
          </p:nvPicPr>
          <p:blipFill>
            <a:blip r:embed="rId2"/>
            <a:stretch>
              <a:fillRect/>
            </a:stretch>
          </p:blipFill>
          <p:spPr>
            <a:xfrm>
              <a:off x="2122022" y="2273363"/>
              <a:ext cx="1003518" cy="1345732"/>
            </a:xfrm>
            <a:prstGeom prst="rect">
              <a:avLst/>
            </a:prstGeom>
            <a:solidFill>
              <a:schemeClr val="bg1"/>
            </a:solidFill>
            <a:ln>
              <a:noFill/>
            </a:ln>
          </p:spPr>
        </p:pic>
      </p:grpSp>
      <p:sp>
        <p:nvSpPr>
          <p:cNvPr id="16" name="Textplatzhalter 2">
            <a:extLst>
              <a:ext uri="{FF2B5EF4-FFF2-40B4-BE49-F238E27FC236}">
                <a16:creationId xmlns:a16="http://schemas.microsoft.com/office/drawing/2014/main" id="{7A392D08-7239-4E64-BDFD-C19182C45426}"/>
              </a:ext>
            </a:extLst>
          </p:cNvPr>
          <p:cNvSpPr txBox="1">
            <a:spLocks/>
          </p:cNvSpPr>
          <p:nvPr/>
        </p:nvSpPr>
        <p:spPr>
          <a:xfrm>
            <a:off x="284163" y="3489104"/>
            <a:ext cx="8013789" cy="442160"/>
          </a:xfrm>
          <a:prstGeom prst="rect">
            <a:avLst/>
          </a:prstGeom>
        </p:spPr>
        <p:txBody>
          <a:bodyPr vert="horz"/>
          <a:lstStyle>
            <a:lvl1pPr marL="285750" marR="0" indent="-285750" algn="l" defTabSz="457200" rtl="0" eaLnBrk="1" fontAlgn="auto" latinLnBrk="0" hangingPunct="1">
              <a:lnSpc>
                <a:spcPct val="150000"/>
              </a:lnSpc>
              <a:spcBef>
                <a:spcPct val="0"/>
              </a:spcBef>
              <a:spcAft>
                <a:spcPts val="0"/>
              </a:spcAft>
              <a:buClrTx/>
              <a:buSzTx/>
              <a:buFont typeface="Symbol" charset="2"/>
              <a:buChar char="-"/>
              <a:tabLst/>
              <a:defRPr sz="1600" kern="1200">
                <a:solidFill>
                  <a:srgbClr val="5B656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600"/>
              </a:spcAft>
            </a:pPr>
            <a:r>
              <a:rPr lang="en-US" dirty="0"/>
              <a:t>The rubber-oligomer could only be identified with the peptide carrying the cystine with the free thiol group.</a:t>
            </a:r>
          </a:p>
          <a:p>
            <a:pPr>
              <a:lnSpc>
                <a:spcPct val="100000"/>
              </a:lnSpc>
              <a:spcAft>
                <a:spcPts val="600"/>
              </a:spcAft>
            </a:pPr>
            <a:r>
              <a:rPr lang="en-US" dirty="0"/>
              <a:t>Formulation components with free thiol groups may act as scavengers for reactive impurities.</a:t>
            </a:r>
          </a:p>
        </p:txBody>
      </p:sp>
      <p:sp>
        <p:nvSpPr>
          <p:cNvPr id="19" name="Rechteck 18">
            <a:extLst>
              <a:ext uri="{FF2B5EF4-FFF2-40B4-BE49-F238E27FC236}">
                <a16:creationId xmlns:a16="http://schemas.microsoft.com/office/drawing/2014/main" id="{EB57EA1E-84FA-40B9-A611-F07C0349FFB5}"/>
              </a:ext>
            </a:extLst>
          </p:cNvPr>
          <p:cNvSpPr/>
          <p:nvPr/>
        </p:nvSpPr>
        <p:spPr>
          <a:xfrm>
            <a:off x="4634564" y="4788738"/>
            <a:ext cx="4572000" cy="230832"/>
          </a:xfrm>
          <a:prstGeom prst="rect">
            <a:avLst/>
          </a:prstGeom>
        </p:spPr>
        <p:txBody>
          <a:bodyPr>
            <a:spAutoFit/>
          </a:bodyPr>
          <a:lstStyle/>
          <a:p>
            <a:r>
              <a:rPr lang="de-DE" sz="900" baseline="30000" dirty="0">
                <a:solidFill>
                  <a:schemeClr val="bg1">
                    <a:lumMod val="50000"/>
                  </a:schemeClr>
                </a:solidFill>
              </a:rPr>
              <a:t>#</a:t>
            </a:r>
            <a:r>
              <a:rPr lang="de-DE" sz="900" dirty="0" err="1">
                <a:solidFill>
                  <a:schemeClr val="bg1">
                    <a:lumMod val="50000"/>
                  </a:schemeClr>
                </a:solidFill>
              </a:rPr>
              <a:t>provided</a:t>
            </a:r>
            <a:r>
              <a:rPr lang="de-DE" sz="900" dirty="0">
                <a:solidFill>
                  <a:schemeClr val="bg1">
                    <a:lumMod val="50000"/>
                  </a:schemeClr>
                </a:solidFill>
              </a:rPr>
              <a:t> </a:t>
            </a:r>
            <a:r>
              <a:rPr lang="de-DE" sz="900" dirty="0" err="1">
                <a:solidFill>
                  <a:schemeClr val="bg1">
                    <a:lumMod val="50000"/>
                  </a:schemeClr>
                </a:solidFill>
              </a:rPr>
              <a:t>by</a:t>
            </a:r>
            <a:r>
              <a:rPr lang="de-DE" sz="900" dirty="0">
                <a:solidFill>
                  <a:schemeClr val="bg1">
                    <a:lumMod val="50000"/>
                  </a:schemeClr>
                </a:solidFill>
              </a:rPr>
              <a:t> ASAS Analytische Standards Andre Stratmann Service Labor GmbH</a:t>
            </a:r>
            <a:endParaRPr lang="en-US" sz="900" dirty="0">
              <a:solidFill>
                <a:schemeClr val="bg1">
                  <a:lumMod val="50000"/>
                </a:schemeClr>
              </a:solidFill>
            </a:endParaRPr>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7</a:t>
            </a:fld>
            <a:endParaRPr lang="de-DE" dirty="0"/>
          </a:p>
        </p:txBody>
      </p:sp>
    </p:spTree>
    <p:extLst>
      <p:ext uri="{BB962C8B-B14F-4D97-AF65-F5344CB8AC3E}">
        <p14:creationId xmlns:p14="http://schemas.microsoft.com/office/powerpoint/2010/main" val="36216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999" y="711568"/>
            <a:ext cx="7638405" cy="1193583"/>
          </a:xfrm>
        </p:spPr>
        <p:txBody>
          <a:bodyPr>
            <a:normAutofit/>
          </a:bodyPr>
          <a:lstStyle/>
          <a:p>
            <a:r>
              <a:rPr lang="en-US" dirty="0"/>
              <a:t>The Assay Identifies Electrophiles</a:t>
            </a:r>
            <a:br>
              <a:rPr lang="en-US" dirty="0"/>
            </a:br>
            <a:r>
              <a:rPr lang="en-US" sz="1600" dirty="0"/>
              <a:t>as expected the assay only revealed electrophilic extractables</a:t>
            </a:r>
            <a:endParaRPr lang="en-US" sz="1600" baseline="30000" dirty="0"/>
          </a:p>
        </p:txBody>
      </p:sp>
      <p:sp>
        <p:nvSpPr>
          <p:cNvPr id="3" name="Textplatzhalter 2"/>
          <p:cNvSpPr>
            <a:spLocks noGrp="1"/>
          </p:cNvSpPr>
          <p:nvPr>
            <p:ph type="body" sz="quarter" idx="11"/>
          </p:nvPr>
        </p:nvSpPr>
        <p:spPr>
          <a:xfrm>
            <a:off x="287999" y="1905001"/>
            <a:ext cx="8013789" cy="1693618"/>
          </a:xfrm>
        </p:spPr>
        <p:txBody>
          <a:bodyPr/>
          <a:lstStyle/>
          <a:p>
            <a:pPr>
              <a:lnSpc>
                <a:spcPct val="100000"/>
              </a:lnSpc>
              <a:spcAft>
                <a:spcPts val="600"/>
              </a:spcAft>
            </a:pPr>
            <a:r>
              <a:rPr lang="en-US" dirty="0"/>
              <a:t>Screening assays, such as the one described previously, will only identify potential </a:t>
            </a:r>
            <a:r>
              <a:rPr lang="en-US" dirty="0" err="1"/>
              <a:t>leachables</a:t>
            </a:r>
            <a:r>
              <a:rPr lang="en-US" dirty="0"/>
              <a:t>, which are reactive (e.g. electrophilic) during the extraction experiment.</a:t>
            </a:r>
          </a:p>
          <a:p>
            <a:pPr>
              <a:lnSpc>
                <a:spcPct val="100000"/>
              </a:lnSpc>
              <a:spcAft>
                <a:spcPts val="600"/>
              </a:spcAft>
            </a:pPr>
            <a:r>
              <a:rPr lang="en-US" dirty="0"/>
              <a:t>What about potential </a:t>
            </a:r>
            <a:r>
              <a:rPr lang="en-US" dirty="0" err="1"/>
              <a:t>leachables</a:t>
            </a:r>
            <a:r>
              <a:rPr lang="en-US" dirty="0"/>
              <a:t>, which will become reactive during aging, e.g. by oxidative processes?</a:t>
            </a:r>
          </a:p>
          <a:p>
            <a:pPr>
              <a:lnSpc>
                <a:spcPct val="100000"/>
              </a:lnSpc>
              <a:spcAft>
                <a:spcPts val="600"/>
              </a:spcAft>
            </a:pPr>
            <a:r>
              <a:rPr lang="en-US" dirty="0"/>
              <a:t>Compounds like these will be readily overlooked in a standard screening assays.</a:t>
            </a:r>
          </a:p>
          <a:p>
            <a:pPr>
              <a:lnSpc>
                <a:spcPct val="100000"/>
              </a:lnSpc>
              <a:spcAft>
                <a:spcPts val="600"/>
              </a:spcAft>
            </a:pPr>
            <a:r>
              <a:rPr lang="en-US" dirty="0"/>
              <a:t>In the following, we want to propose a screening assay for potential </a:t>
            </a:r>
            <a:r>
              <a:rPr lang="en-US" dirty="0" err="1"/>
              <a:t>leachables</a:t>
            </a:r>
            <a:r>
              <a:rPr lang="en-US" dirty="0"/>
              <a:t>, which takes oxidative aging processes into account.</a:t>
            </a:r>
          </a:p>
          <a:p>
            <a:pPr>
              <a:lnSpc>
                <a:spcPct val="100000"/>
              </a:lnSpc>
              <a:spcAft>
                <a:spcPts val="600"/>
              </a:spcAft>
            </a:pPr>
            <a:r>
              <a:rPr lang="en-US" dirty="0"/>
              <a:t>A screening assay for “</a:t>
            </a:r>
            <a:r>
              <a:rPr lang="en-US" i="1" dirty="0"/>
              <a:t>pro-electrophiles</a:t>
            </a:r>
            <a:r>
              <a:rPr lang="en-US" dirty="0"/>
              <a:t>”!</a:t>
            </a:r>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8</a:t>
            </a:fld>
            <a:endParaRPr lang="de-DE" dirty="0"/>
          </a:p>
        </p:txBody>
      </p:sp>
    </p:spTree>
    <p:extLst>
      <p:ext uri="{BB962C8B-B14F-4D97-AF65-F5344CB8AC3E}">
        <p14:creationId xmlns:p14="http://schemas.microsoft.com/office/powerpoint/2010/main" val="423084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999" y="711568"/>
            <a:ext cx="7638405" cy="1193583"/>
          </a:xfrm>
        </p:spPr>
        <p:txBody>
          <a:bodyPr>
            <a:normAutofit/>
          </a:bodyPr>
          <a:lstStyle/>
          <a:p>
            <a:r>
              <a:rPr lang="de-DE" dirty="0" err="1"/>
              <a:t>Accelerated</a:t>
            </a:r>
            <a:r>
              <a:rPr lang="de-DE" dirty="0"/>
              <a:t> </a:t>
            </a:r>
            <a:r>
              <a:rPr lang="de-DE" dirty="0" err="1"/>
              <a:t>Aging</a:t>
            </a:r>
            <a:r>
              <a:rPr lang="de-DE" dirty="0"/>
              <a:t> </a:t>
            </a:r>
            <a:r>
              <a:rPr lang="de-DE" dirty="0" err="1"/>
              <a:t>of</a:t>
            </a:r>
            <a:r>
              <a:rPr lang="de-DE" dirty="0"/>
              <a:t> </a:t>
            </a:r>
            <a:r>
              <a:rPr lang="de-DE" dirty="0" err="1"/>
              <a:t>Extracts</a:t>
            </a:r>
            <a:br>
              <a:rPr lang="de-DE" dirty="0"/>
            </a:br>
            <a:r>
              <a:rPr lang="de-DE" sz="1600" dirty="0" err="1"/>
              <a:t>electrochemical</a:t>
            </a:r>
            <a:r>
              <a:rPr lang="de-DE" sz="1600" dirty="0"/>
              <a:t> </a:t>
            </a:r>
            <a:r>
              <a:rPr lang="de-DE" sz="1600" dirty="0" err="1"/>
              <a:t>activation</a:t>
            </a:r>
            <a:r>
              <a:rPr lang="de-DE" sz="1600" dirty="0"/>
              <a:t> </a:t>
            </a:r>
            <a:r>
              <a:rPr lang="de-DE" sz="1600" dirty="0" err="1"/>
              <a:t>of</a:t>
            </a:r>
            <a:r>
              <a:rPr lang="de-DE" sz="1600" dirty="0"/>
              <a:t> potential </a:t>
            </a:r>
            <a:r>
              <a:rPr lang="de-DE" sz="1600" dirty="0" err="1"/>
              <a:t>leachables</a:t>
            </a:r>
            <a:r>
              <a:rPr lang="de-DE" sz="1600" dirty="0"/>
              <a:t> </a:t>
            </a:r>
            <a:br>
              <a:rPr lang="de-DE" dirty="0"/>
            </a:br>
            <a:endParaRPr lang="de-DE" sz="1600" baseline="30000" dirty="0"/>
          </a:p>
        </p:txBody>
      </p:sp>
      <p:sp>
        <p:nvSpPr>
          <p:cNvPr id="3" name="Textplatzhalter 2"/>
          <p:cNvSpPr>
            <a:spLocks noGrp="1"/>
          </p:cNvSpPr>
          <p:nvPr>
            <p:ph type="body" sz="quarter" idx="11"/>
          </p:nvPr>
        </p:nvSpPr>
        <p:spPr>
          <a:xfrm>
            <a:off x="287999" y="1905001"/>
            <a:ext cx="8013789" cy="1693618"/>
          </a:xfrm>
        </p:spPr>
        <p:txBody>
          <a:bodyPr/>
          <a:lstStyle/>
          <a:p>
            <a:pPr>
              <a:lnSpc>
                <a:spcPct val="100000"/>
              </a:lnSpc>
              <a:spcAft>
                <a:spcPts val="600"/>
              </a:spcAft>
            </a:pPr>
            <a:r>
              <a:rPr lang="en-US" dirty="0"/>
              <a:t>The principle of oxidative aging was proposed by Uwe Karst´s group to study protein-reactivity of CYP-activated drug substances*.</a:t>
            </a:r>
          </a:p>
          <a:p>
            <a:pPr>
              <a:lnSpc>
                <a:spcPct val="100000"/>
              </a:lnSpc>
              <a:spcAft>
                <a:spcPts val="600"/>
              </a:spcAft>
            </a:pPr>
            <a:r>
              <a:rPr lang="en-US" dirty="0"/>
              <a:t>The same approach could be used to study potential protein-reactivity of compounds that are considered non-reactive.</a:t>
            </a:r>
          </a:p>
          <a:p>
            <a:pPr>
              <a:lnSpc>
                <a:spcPct val="100000"/>
              </a:lnSpc>
              <a:spcAft>
                <a:spcPts val="600"/>
              </a:spcAft>
            </a:pPr>
            <a:r>
              <a:rPr lang="en-US" dirty="0"/>
              <a:t>Which compounds present in rubber- or plastic formulations are considered as non-reactive?</a:t>
            </a:r>
          </a:p>
          <a:p>
            <a:pPr>
              <a:lnSpc>
                <a:spcPct val="100000"/>
              </a:lnSpc>
              <a:spcAft>
                <a:spcPts val="600"/>
              </a:spcAft>
            </a:pPr>
            <a:r>
              <a:rPr lang="en-US" dirty="0"/>
              <a:t>Anti-oxidants!?</a:t>
            </a:r>
          </a:p>
          <a:p>
            <a:pPr>
              <a:lnSpc>
                <a:spcPct val="100000"/>
              </a:lnSpc>
              <a:spcAft>
                <a:spcPts val="600"/>
              </a:spcAft>
            </a:pPr>
            <a:endParaRPr lang="en-US" dirty="0"/>
          </a:p>
        </p:txBody>
      </p:sp>
      <p:sp>
        <p:nvSpPr>
          <p:cNvPr id="19" name="Rechteck 18">
            <a:extLst>
              <a:ext uri="{FF2B5EF4-FFF2-40B4-BE49-F238E27FC236}">
                <a16:creationId xmlns:a16="http://schemas.microsoft.com/office/drawing/2014/main" id="{EB57EA1E-84FA-40B9-A611-F07C0349FFB5}"/>
              </a:ext>
            </a:extLst>
          </p:cNvPr>
          <p:cNvSpPr/>
          <p:nvPr/>
        </p:nvSpPr>
        <p:spPr>
          <a:xfrm>
            <a:off x="4634564" y="4788738"/>
            <a:ext cx="4572000" cy="230832"/>
          </a:xfrm>
          <a:prstGeom prst="rect">
            <a:avLst/>
          </a:prstGeom>
        </p:spPr>
        <p:txBody>
          <a:bodyPr>
            <a:spAutoFit/>
          </a:bodyPr>
          <a:lstStyle/>
          <a:p>
            <a:r>
              <a:rPr lang="de-DE" sz="900" baseline="30000" dirty="0">
                <a:solidFill>
                  <a:schemeClr val="bg1">
                    <a:lumMod val="50000"/>
                  </a:schemeClr>
                </a:solidFill>
              </a:rPr>
              <a:t>#</a:t>
            </a:r>
            <a:r>
              <a:rPr lang="de-DE" sz="900" dirty="0">
                <a:solidFill>
                  <a:schemeClr val="bg1">
                    <a:lumMod val="50000"/>
                  </a:schemeClr>
                </a:solidFill>
              </a:rPr>
              <a:t>W. Lohmann et.al. </a:t>
            </a:r>
            <a:r>
              <a:rPr lang="de-DE" sz="900" i="1" dirty="0" err="1">
                <a:solidFill>
                  <a:schemeClr val="bg1">
                    <a:lumMod val="50000"/>
                  </a:schemeClr>
                </a:solidFill>
              </a:rPr>
              <a:t>Anal.Chem</a:t>
            </a:r>
            <a:r>
              <a:rPr lang="de-DE" sz="900" i="1" dirty="0">
                <a:solidFill>
                  <a:schemeClr val="bg1">
                    <a:lumMod val="50000"/>
                  </a:schemeClr>
                </a:solidFill>
              </a:rPr>
              <a:t>. </a:t>
            </a:r>
            <a:r>
              <a:rPr lang="de-DE" sz="900" dirty="0">
                <a:solidFill>
                  <a:schemeClr val="bg1">
                    <a:lumMod val="50000"/>
                  </a:schemeClr>
                </a:solidFill>
              </a:rPr>
              <a:t>2008, </a:t>
            </a:r>
            <a:r>
              <a:rPr lang="de-DE" sz="900" i="1" dirty="0">
                <a:solidFill>
                  <a:schemeClr val="bg1">
                    <a:lumMod val="50000"/>
                  </a:schemeClr>
                </a:solidFill>
              </a:rPr>
              <a:t>80</a:t>
            </a:r>
            <a:r>
              <a:rPr lang="de-DE" sz="900" dirty="0">
                <a:solidFill>
                  <a:schemeClr val="bg1">
                    <a:lumMod val="50000"/>
                  </a:schemeClr>
                </a:solidFill>
              </a:rPr>
              <a:t>, 9714-9719.</a:t>
            </a:r>
            <a:endParaRPr lang="en-US" sz="900" dirty="0">
              <a:solidFill>
                <a:schemeClr val="bg1">
                  <a:lumMod val="50000"/>
                </a:schemeClr>
              </a:solidFill>
            </a:endParaRPr>
          </a:p>
        </p:txBody>
      </p:sp>
      <p:sp>
        <p:nvSpPr>
          <p:cNvPr id="20" name="Foliennummernplatzhalter 3">
            <a:extLst>
              <a:ext uri="{FF2B5EF4-FFF2-40B4-BE49-F238E27FC236}">
                <a16:creationId xmlns:a16="http://schemas.microsoft.com/office/drawing/2014/main" id="{C3E8AF5C-8005-4E78-AFFB-509673F6E353}"/>
              </a:ext>
            </a:extLst>
          </p:cNvPr>
          <p:cNvSpPr>
            <a:spLocks noGrp="1"/>
          </p:cNvSpPr>
          <p:nvPr>
            <p:ph type="sldNum" sz="quarter" idx="13"/>
          </p:nvPr>
        </p:nvSpPr>
        <p:spPr>
          <a:xfrm>
            <a:off x="8034835" y="4629517"/>
            <a:ext cx="833306" cy="274637"/>
          </a:xfrm>
        </p:spPr>
        <p:txBody>
          <a:bodyPr/>
          <a:lstStyle/>
          <a:p>
            <a:fld id="{0A888888-B10D-134C-9F57-A12714B2DD8D}" type="slidenum">
              <a:rPr lang="de-DE" smtClean="0"/>
              <a:pPr/>
              <a:t>9</a:t>
            </a:fld>
            <a:endParaRPr lang="de-DE" dirty="0"/>
          </a:p>
        </p:txBody>
      </p:sp>
    </p:spTree>
    <p:extLst>
      <p:ext uri="{BB962C8B-B14F-4D97-AF65-F5344CB8AC3E}">
        <p14:creationId xmlns:p14="http://schemas.microsoft.com/office/powerpoint/2010/main" val="2256720425"/>
      </p:ext>
    </p:extLst>
  </p:cSld>
  <p:clrMapOvr>
    <a:masterClrMapping/>
  </p:clrMapOvr>
</p:sld>
</file>

<file path=ppt/theme/theme1.xml><?xml version="1.0" encoding="utf-8"?>
<a:theme xmlns:a="http://schemas.openxmlformats.org/drawingml/2006/main" name="A&amp;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amp;L-Europe_2020.potx" id="{58572324-CF83-467A-B197-F7BC43356655}" vid="{E1B56BA3-3661-44B5-BE58-7E146BBE670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E&amp;L-Europe_2020</Template>
  <TotalTime>0</TotalTime>
  <Words>2426</Words>
  <Application>Microsoft Office PowerPoint</Application>
  <PresentationFormat>Bildschirmpräsentation (16:9)</PresentationFormat>
  <Paragraphs>333</Paragraphs>
  <Slides>31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Arial</vt:lpstr>
      <vt:lpstr>Calibri</vt:lpstr>
      <vt:lpstr>Symbol</vt:lpstr>
      <vt:lpstr>A&amp;M</vt:lpstr>
      <vt:lpstr>PowerPoint-Präsentation</vt:lpstr>
      <vt:lpstr>Protein-Reactive Leachables potential elicitors of immune responses</vt:lpstr>
      <vt:lpstr>Screening Assays test of total extracts or extractables on protein-reactivity</vt:lpstr>
      <vt:lpstr>Glutathione Screening Assay short recap of the assay proposed at the 2016 event</vt:lpstr>
      <vt:lpstr>Screening Assay on Rubber Stoppers A proof-of-principle study on different rubber stoppers</vt:lpstr>
      <vt:lpstr>Screening Assay on Rubber Stoppers additional finding of these rubber stopper experiment</vt:lpstr>
      <vt:lpstr>Assay with a Full-Lenght Protein human serum albumin treated with purified C13-rubber-oligomer#</vt:lpstr>
      <vt:lpstr>The Assay Identifies Electrophiles as expected the assay only revealed electrophilic extractables</vt:lpstr>
      <vt:lpstr>Accelerated Aging of Extracts electrochemical activation of potential leachables  </vt:lpstr>
      <vt:lpstr>Electrochemical Activation  electrochemical activation of model antioxidants </vt:lpstr>
      <vt:lpstr>Electrochemical Activation  electrochemical activation converts the anti-oxidants to it´s quinonemethide (QM)</vt:lpstr>
      <vt:lpstr>Glutathione Assay glutathione was treated with electrochmically activated anti-oxidants</vt:lpstr>
      <vt:lpstr>Glutathione Assay glutathione was treated with electrochmically activated anti-oxidants</vt:lpstr>
      <vt:lpstr>Surrogate Without a Free Thiol angiotensin more closely resembles a protein</vt:lpstr>
      <vt:lpstr>Angiotensin II Screening Assay angiotensin was treated with electrochemically activated BHT</vt:lpstr>
      <vt:lpstr>Angiotensin II Screening Assay angiotensin was treated with electrochemically activated DTHP and DPA</vt:lpstr>
      <vt:lpstr>Pro-Electrophiles Screening Assay a screening assay taking into account aging processes of potential leachables</vt:lpstr>
      <vt:lpstr>Vulcanizing Agents and Disulfid-Bonds revisiting polysulfidic agents and disulfide-bonds </vt:lpstr>
      <vt:lpstr>Effect of VultacTM on Insulin Insulin was treated with VultacTM at a 1:15 molar ratio  </vt:lpstr>
      <vt:lpstr>Effect of Vultac on Insulin Insulin was treated with Vultac at a 1:15 molar ratio  </vt:lpstr>
      <vt:lpstr>The EPREXTM Case Vultac has been named as a possible causal agent for the induction red-cell aplasia </vt:lpstr>
      <vt:lpstr>Erythropoetin α a glycosylated, globular protein with two intra-chain disulfid-bonds </vt:lpstr>
      <vt:lpstr>Erythropoetin α Treated with VultacTM test of VultacTM on protein aggreation tested by size-exclusion chromatography </vt:lpstr>
      <vt:lpstr>Erythropoetin α Treated with VultacTM peptide mass map analysis to evaluate protein modification </vt:lpstr>
      <vt:lpstr>LC-MS of EPO Treated with VultacTM peptide mass map of the two peptides with disulfide-bonds </vt:lpstr>
      <vt:lpstr>LC-MS of EPO Treated with VultacTM peptide mass map of the two peptides with disulfide-bonds </vt:lpstr>
      <vt:lpstr>HSA a Scavanger  human serum albumin has a cystein with a free thiol group </vt:lpstr>
      <vt:lpstr>HSA a Scavanger  trypsin digest of EPO treated with Vultac with/without HSA </vt:lpstr>
      <vt:lpstr>HSA a Scavanger  investigation of the HSA-peptide with the free thiol-group  </vt:lpstr>
      <vt:lpstr>EPO is Modified by Vultac and HSA can act as a Scavanger   </vt:lpstr>
      <vt:lpstr>Outsource Stress - Insource Succsess!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Watt, Steven</dc:creator>
  <cp:lastModifiedBy>Stratmann, André</cp:lastModifiedBy>
  <cp:revision>9</cp:revision>
  <dcterms:created xsi:type="dcterms:W3CDTF">2020-12-01T15:10:44Z</dcterms:created>
  <dcterms:modified xsi:type="dcterms:W3CDTF">2020-12-03T10:43:38Z</dcterms:modified>
</cp:coreProperties>
</file>