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de-DE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1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21" autoAdjust="0"/>
    <p:restoredTop sz="94660"/>
  </p:normalViewPr>
  <p:slideViewPr>
    <p:cSldViewPr showGuides="1">
      <p:cViewPr>
        <p:scale>
          <a:sx n="40" d="100"/>
          <a:sy n="40" d="100"/>
        </p:scale>
        <p:origin x="-1452" y="-72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659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934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035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91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0352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777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41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379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626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006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787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E5E82-6BAB-43FE-A4DE-C791B309A6A3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EBB98-453C-461F-82CD-DEB3A2F1AF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413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rafik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072" y="103329"/>
            <a:ext cx="4572720" cy="2349338"/>
          </a:xfrm>
          <a:prstGeom prst="rect">
            <a:avLst/>
          </a:prstGeom>
        </p:spPr>
      </p:pic>
      <p:pic>
        <p:nvPicPr>
          <p:cNvPr id="4" name="Grafik 34" descr="AML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6769" r="18927"/>
          <a:stretch>
            <a:fillRect/>
          </a:stretch>
        </p:blipFill>
        <p:spPr bwMode="auto">
          <a:xfrm>
            <a:off x="202581" y="90315"/>
            <a:ext cx="3544297" cy="238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/>
          <p:cNvCxnSpPr/>
          <p:nvPr/>
        </p:nvCxnSpPr>
        <p:spPr>
          <a:xfrm>
            <a:off x="900312" y="3186659"/>
            <a:ext cx="19802200" cy="0"/>
          </a:xfrm>
          <a:prstGeom prst="line">
            <a:avLst/>
          </a:prstGeom>
          <a:ln w="76200">
            <a:solidFill>
              <a:srgbClr val="6EB0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2844528" y="862946"/>
            <a:ext cx="159137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Pro-Electrophiles</a:t>
            </a:r>
          </a:p>
          <a:p>
            <a:pPr algn="ctr"/>
            <a:r>
              <a:rPr lang="en-US" sz="3600" dirty="0" smtClean="0"/>
              <a:t>- A source of protein-reactive extractable not covered by most screening methods  -</a:t>
            </a:r>
            <a:endParaRPr lang="en-US" sz="3600" dirty="0"/>
          </a:p>
        </p:txBody>
      </p:sp>
      <p:sp>
        <p:nvSpPr>
          <p:cNvPr id="10" name="Textfeld 9"/>
          <p:cNvSpPr txBox="1"/>
          <p:nvPr/>
        </p:nvSpPr>
        <p:spPr>
          <a:xfrm>
            <a:off x="864308" y="3319809"/>
            <a:ext cx="19802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André </a:t>
            </a:r>
            <a:r>
              <a:rPr lang="en-US" sz="2800" u="sng" dirty="0" err="1" smtClean="0"/>
              <a:t>Stratman</a:t>
            </a:r>
            <a:r>
              <a:rPr lang="en-US" sz="2800" u="sng" baseline="30000" dirty="0" smtClean="0"/>
              <a:t>#</a:t>
            </a:r>
            <a:r>
              <a:rPr lang="en-US" sz="2800" dirty="0" smtClean="0"/>
              <a:t>, Steven A. Watt*, Lejon Martens* </a:t>
            </a:r>
          </a:p>
          <a:p>
            <a:pPr algn="ctr"/>
            <a:r>
              <a:rPr lang="en-US" sz="2400" baseline="30000" dirty="0" smtClean="0"/>
              <a:t>#</a:t>
            </a:r>
            <a:r>
              <a:rPr lang="en-US" sz="2400" dirty="0" smtClean="0"/>
              <a:t>ASAS Labor GmbH, Gottfried-Hagen-Str. 60-62, 51105 Cologne</a:t>
            </a:r>
          </a:p>
          <a:p>
            <a:pPr algn="ctr"/>
            <a:r>
              <a:rPr lang="en-US" sz="2400" dirty="0" smtClean="0"/>
              <a:t>*A&amp;M STABTEST GmbH, </a:t>
            </a:r>
            <a:r>
              <a:rPr lang="en-US" sz="2400" dirty="0" err="1" smtClean="0"/>
              <a:t>Kopernikusstraße</a:t>
            </a:r>
            <a:r>
              <a:rPr lang="en-US" sz="2400" dirty="0" smtClean="0"/>
              <a:t> 6, 50126 Bergheim</a:t>
            </a:r>
            <a:endParaRPr lang="en-US" sz="2400" dirty="0"/>
          </a:p>
        </p:txBody>
      </p:sp>
      <p:sp>
        <p:nvSpPr>
          <p:cNvPr id="12" name="Textfeld 11"/>
          <p:cNvSpPr txBox="1"/>
          <p:nvPr/>
        </p:nvSpPr>
        <p:spPr>
          <a:xfrm>
            <a:off x="756296" y="4350025"/>
            <a:ext cx="19802200" cy="98488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Introduction: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52662" y="5358138"/>
            <a:ext cx="20256328" cy="5317353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ea typeface="Calibri"/>
                <a:cs typeface="Times New Roman"/>
              </a:rPr>
              <a:t>Screening methods to detect electrophilic </a:t>
            </a:r>
            <a:r>
              <a:rPr lang="en-US" sz="3200" dirty="0" err="1" smtClean="0">
                <a:ea typeface="Calibri"/>
                <a:cs typeface="Times New Roman"/>
              </a:rPr>
              <a:t>extractables</a:t>
            </a:r>
            <a:r>
              <a:rPr lang="en-US" sz="3200" dirty="0" smtClean="0">
                <a:ea typeface="Calibri"/>
                <a:cs typeface="Times New Roman"/>
              </a:rPr>
              <a:t>, which are potentially protein-reactive are well established and are readily used to screen different primary packaging components. These screening methods address protein-reactive </a:t>
            </a:r>
            <a:r>
              <a:rPr lang="en-US" sz="3200" dirty="0" err="1" smtClean="0">
                <a:ea typeface="Calibri"/>
                <a:cs typeface="Times New Roman"/>
              </a:rPr>
              <a:t>extractables</a:t>
            </a:r>
            <a:r>
              <a:rPr lang="en-US" sz="3200" dirty="0" smtClean="0">
                <a:ea typeface="Calibri"/>
                <a:cs typeface="Times New Roman"/>
              </a:rPr>
              <a:t>, that are either naturally electrophilic or electrophilic at the moment of extraction. However, these approaches are not predictive for </a:t>
            </a:r>
            <a:r>
              <a:rPr lang="en-US" sz="3200" dirty="0" err="1" smtClean="0">
                <a:ea typeface="Calibri"/>
                <a:cs typeface="Times New Roman"/>
              </a:rPr>
              <a:t>extractables</a:t>
            </a:r>
            <a:r>
              <a:rPr lang="en-US" sz="3200" dirty="0" smtClean="0">
                <a:ea typeface="Calibri"/>
                <a:cs typeface="Times New Roman"/>
              </a:rPr>
              <a:t>, which may become electrophilic as a result of oxidative aging processes.  </a:t>
            </a:r>
            <a:endParaRPr lang="en-US" sz="3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cs typeface="Times New Roman"/>
              </a:rPr>
              <a:t>Here we describe a novel screening approach in which, extracts of primary packaging materials are </a:t>
            </a:r>
            <a:r>
              <a:rPr lang="en-US" sz="3200" dirty="0" err="1" smtClean="0">
                <a:cs typeface="Times New Roman"/>
              </a:rPr>
              <a:t>oxidatively</a:t>
            </a:r>
            <a:r>
              <a:rPr lang="en-US" sz="3200" dirty="0" smtClean="0">
                <a:cs typeface="Times New Roman"/>
              </a:rPr>
              <a:t> activated to screen for components, that can be converted into potentially protein-reactive electrophiles as a result of aging processes.  To simulate oxidative aging, a </a:t>
            </a:r>
            <a:r>
              <a:rPr lang="en-US" sz="3200" dirty="0" err="1" smtClean="0">
                <a:cs typeface="Times New Roman"/>
              </a:rPr>
              <a:t>coulometric</a:t>
            </a:r>
            <a:r>
              <a:rPr lang="en-US" sz="3200" dirty="0" smtClean="0">
                <a:cs typeface="Times New Roman"/>
              </a:rPr>
              <a:t> cell was used to convert pro-electrophilic compounds in to </a:t>
            </a:r>
            <a:r>
              <a:rPr lang="en-US" sz="3200" dirty="0" err="1" smtClean="0">
                <a:cs typeface="Times New Roman"/>
              </a:rPr>
              <a:t>electrophils</a:t>
            </a:r>
            <a:r>
              <a:rPr lang="en-US" sz="3200" dirty="0" smtClean="0">
                <a:cs typeface="Times New Roman"/>
              </a:rPr>
              <a:t>. As a model pro-electrophile butylated-</a:t>
            </a:r>
            <a:r>
              <a:rPr lang="en-US" sz="3200" dirty="0" err="1" smtClean="0">
                <a:cs typeface="Times New Roman"/>
              </a:rPr>
              <a:t>hydroxy</a:t>
            </a:r>
            <a:r>
              <a:rPr lang="en-US" sz="3200" dirty="0" smtClean="0">
                <a:cs typeface="Times New Roman"/>
              </a:rPr>
              <a:t>-toluene  (BHT) was used.</a:t>
            </a:r>
            <a:endParaRPr lang="en-US" sz="3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56296" y="10891515"/>
            <a:ext cx="10071574" cy="144655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4400" dirty="0" smtClean="0"/>
              <a:t>Establishing the </a:t>
            </a:r>
            <a:r>
              <a:rPr lang="en-US" sz="4400" dirty="0" err="1" smtClean="0"/>
              <a:t>coulometric</a:t>
            </a:r>
            <a:r>
              <a:rPr lang="en-US" sz="4400" dirty="0" smtClean="0"/>
              <a:t> conversion of the model pro-</a:t>
            </a:r>
            <a:r>
              <a:rPr lang="en-US" sz="4400" dirty="0" err="1" smtClean="0"/>
              <a:t>electrophil</a:t>
            </a:r>
            <a:r>
              <a:rPr lang="en-US" sz="4400" dirty="0" smtClean="0"/>
              <a:t> BHT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29119" y="12403683"/>
            <a:ext cx="99012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To test the oxidative conversion of potentially pro-electrophilic </a:t>
            </a:r>
            <a:r>
              <a:rPr lang="en-US" sz="3200" dirty="0" err="1" smtClean="0"/>
              <a:t>extractables</a:t>
            </a:r>
            <a:r>
              <a:rPr lang="en-US" sz="3200" dirty="0" smtClean="0"/>
              <a:t>, BHT was treated in a </a:t>
            </a:r>
            <a:r>
              <a:rPr lang="en-US" sz="3200" dirty="0" err="1" smtClean="0"/>
              <a:t>coulometric</a:t>
            </a:r>
            <a:r>
              <a:rPr lang="en-US" sz="3200" dirty="0" smtClean="0"/>
              <a:t> cell.  The activated BHT was then exposed to glutathione (GSH), a model compound used in previous studies, and reaction products were subsequently monitored by LC-MS/MS.</a:t>
            </a:r>
            <a:endParaRPr lang="en-US" sz="3200" dirty="0"/>
          </a:p>
        </p:txBody>
      </p:sp>
      <p:sp>
        <p:nvSpPr>
          <p:cNvPr id="17" name="Textfeld 16"/>
          <p:cNvSpPr txBox="1"/>
          <p:nvPr/>
        </p:nvSpPr>
        <p:spPr>
          <a:xfrm>
            <a:off x="15609874" y="21472992"/>
            <a:ext cx="56321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Fig.2: </a:t>
            </a:r>
            <a:r>
              <a:rPr lang="en-US" sz="2000" dirty="0" smtClean="0"/>
              <a:t>Reaction of activated BHT-QM with </a:t>
            </a:r>
            <a:r>
              <a:rPr lang="en-US" sz="2000" dirty="0" err="1" smtClean="0"/>
              <a:t>Angio-tensin</a:t>
            </a:r>
            <a:r>
              <a:rPr lang="en-US" sz="2000" dirty="0" smtClean="0"/>
              <a:t> II. Above: Extracted-ion-Chromatograms (EIC) on the MS/MS trace for the BHT-QM marker ion @ 291.18 m/z. Below: MS/MS spectra of the signals for peak group 1, 2, and 3.</a:t>
            </a:r>
            <a:endParaRPr lang="en-US" sz="2000" dirty="0"/>
          </a:p>
        </p:txBody>
      </p:sp>
      <p:sp>
        <p:nvSpPr>
          <p:cNvPr id="19" name="Textfeld 18"/>
          <p:cNvSpPr txBox="1"/>
          <p:nvPr/>
        </p:nvSpPr>
        <p:spPr>
          <a:xfrm>
            <a:off x="746750" y="26718127"/>
            <a:ext cx="10071574" cy="144655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4400" dirty="0" smtClean="0"/>
              <a:t>Capability of </a:t>
            </a:r>
            <a:r>
              <a:rPr lang="en-US" sz="4400" dirty="0" err="1" smtClean="0"/>
              <a:t>oxidatively</a:t>
            </a:r>
            <a:r>
              <a:rPr lang="en-US" sz="4400" dirty="0" smtClean="0"/>
              <a:t> activated electrophiles to react with amines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29119" y="28136216"/>
            <a:ext cx="101987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Since there are very few free thiols available in therapeutic proteins, the results of GSH-screening assays may not be predictive for drug products in their final container closure systems.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74694" y="21025873"/>
            <a:ext cx="98529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Fig.1: </a:t>
            </a:r>
            <a:r>
              <a:rPr lang="en-US" sz="2000" dirty="0" smtClean="0"/>
              <a:t>Test of the reaction conditions for the oxidative conversion of pro-electrophile BHT to the electrophilic BHT-</a:t>
            </a:r>
            <a:r>
              <a:rPr lang="en-US" sz="2000" dirty="0" err="1" smtClean="0"/>
              <a:t>quinonemethide</a:t>
            </a:r>
            <a:r>
              <a:rPr lang="en-US" sz="2000" dirty="0" smtClean="0"/>
              <a:t>. Above: The reaction scheme of the oxidative conversion of BHT in </a:t>
            </a:r>
            <a:r>
              <a:rPr lang="en-US" sz="2000" dirty="0"/>
              <a:t>a </a:t>
            </a:r>
            <a:r>
              <a:rPr lang="en-US" sz="2000" dirty="0" err="1"/>
              <a:t>coulometric</a:t>
            </a:r>
            <a:r>
              <a:rPr lang="en-US" sz="2000" dirty="0"/>
              <a:t> </a:t>
            </a:r>
            <a:r>
              <a:rPr lang="en-US" sz="2000" dirty="0" smtClean="0"/>
              <a:t>cell and the </a:t>
            </a:r>
            <a:r>
              <a:rPr lang="en-US" sz="2000" dirty="0" err="1" smtClean="0"/>
              <a:t>subsquent</a:t>
            </a:r>
            <a:r>
              <a:rPr lang="en-US" sz="2000" dirty="0" smtClean="0"/>
              <a:t> reaction of BHT-</a:t>
            </a:r>
            <a:r>
              <a:rPr lang="en-US" sz="2000" dirty="0" err="1" smtClean="0"/>
              <a:t>quinonemethide</a:t>
            </a:r>
            <a:r>
              <a:rPr lang="en-US" sz="2000" dirty="0" smtClean="0"/>
              <a:t> with GSH. Below: The LC-MS/MS analysis of the GSH-BHT Adduct.</a:t>
            </a:r>
            <a:endParaRPr lang="en-US" sz="2000" dirty="0"/>
          </a:p>
        </p:txBody>
      </p:sp>
      <p:sp>
        <p:nvSpPr>
          <p:cNvPr id="32" name="Textfeld 31"/>
          <p:cNvSpPr txBox="1"/>
          <p:nvPr/>
        </p:nvSpPr>
        <p:spPr>
          <a:xfrm>
            <a:off x="10839136" y="26873160"/>
            <a:ext cx="9901100" cy="98488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Conclusion: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4"/>
          <a:srcRect t="8679" r="14141"/>
          <a:stretch/>
        </p:blipFill>
        <p:spPr>
          <a:xfrm>
            <a:off x="11265521" y="13147739"/>
            <a:ext cx="8622353" cy="5022803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3425761" y="13403380"/>
            <a:ext cx="2762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Angiotensin</a:t>
            </a:r>
            <a:r>
              <a:rPr lang="de-DE" sz="2400" dirty="0" smtClean="0"/>
              <a:t> II + BHT </a:t>
            </a:r>
            <a:endParaRPr lang="de-DE" sz="2400" dirty="0"/>
          </a:p>
        </p:txBody>
      </p:sp>
      <p:sp>
        <p:nvSpPr>
          <p:cNvPr id="25" name="Textfeld 24"/>
          <p:cNvSpPr txBox="1"/>
          <p:nvPr/>
        </p:nvSpPr>
        <p:spPr>
          <a:xfrm>
            <a:off x="12579062" y="15615308"/>
            <a:ext cx="6152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Angiotensin</a:t>
            </a:r>
            <a:r>
              <a:rPr lang="de-DE" sz="2400" dirty="0" smtClean="0"/>
              <a:t> II + </a:t>
            </a:r>
            <a:r>
              <a:rPr lang="de-DE" sz="2400" dirty="0" err="1" smtClean="0"/>
              <a:t>activated</a:t>
            </a:r>
            <a:r>
              <a:rPr lang="de-DE" sz="2400" dirty="0" smtClean="0"/>
              <a:t> BHT-</a:t>
            </a:r>
            <a:r>
              <a:rPr lang="de-DE" sz="2400" dirty="0" err="1" smtClean="0"/>
              <a:t>quinonemethide</a:t>
            </a:r>
            <a:r>
              <a:rPr lang="de-DE" sz="2400" dirty="0" smtClean="0"/>
              <a:t> </a:t>
            </a:r>
            <a:endParaRPr lang="de-DE" sz="2400" dirty="0"/>
          </a:p>
        </p:txBody>
      </p:sp>
      <p:sp>
        <p:nvSpPr>
          <p:cNvPr id="6" name="Rechteck 5"/>
          <p:cNvSpPr/>
          <p:nvPr/>
        </p:nvSpPr>
        <p:spPr>
          <a:xfrm>
            <a:off x="12561665" y="16120515"/>
            <a:ext cx="1190382" cy="1881477"/>
          </a:xfrm>
          <a:prstGeom prst="rect">
            <a:avLst/>
          </a:prstGeom>
          <a:noFill/>
          <a:ln>
            <a:solidFill>
              <a:srgbClr val="83C1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15835779" y="16131558"/>
            <a:ext cx="1190382" cy="1881477"/>
          </a:xfrm>
          <a:prstGeom prst="rect">
            <a:avLst/>
          </a:prstGeom>
          <a:noFill/>
          <a:ln>
            <a:solidFill>
              <a:srgbClr val="83C1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17242185" y="16103092"/>
            <a:ext cx="1190382" cy="1881477"/>
          </a:xfrm>
          <a:prstGeom prst="rect">
            <a:avLst/>
          </a:prstGeom>
          <a:noFill/>
          <a:ln>
            <a:solidFill>
              <a:srgbClr val="83C1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 rot="16200000">
            <a:off x="11567694" y="16688651"/>
            <a:ext cx="1536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Peak </a:t>
            </a:r>
            <a:r>
              <a:rPr lang="de-DE" sz="2000" dirty="0" err="1" smtClean="0"/>
              <a:t>group</a:t>
            </a:r>
            <a:r>
              <a:rPr lang="de-DE" sz="2000" dirty="0" smtClean="0"/>
              <a:t> 1</a:t>
            </a:r>
            <a:endParaRPr lang="de-DE" sz="20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/>
          <a:srcRect t="8414" r="29991"/>
          <a:stretch/>
        </p:blipFill>
        <p:spPr>
          <a:xfrm>
            <a:off x="11434057" y="18351158"/>
            <a:ext cx="4012886" cy="287518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6"/>
          <a:srcRect t="7280" r="5922"/>
          <a:stretch/>
        </p:blipFill>
        <p:spPr>
          <a:xfrm>
            <a:off x="11481545" y="21257074"/>
            <a:ext cx="4008645" cy="2163833"/>
          </a:xfrm>
          <a:prstGeom prst="rect">
            <a:avLst/>
          </a:prstGeom>
        </p:spPr>
      </p:pic>
      <p:sp>
        <p:nvSpPr>
          <p:cNvPr id="36" name="Textfeld 35"/>
          <p:cNvSpPr txBox="1"/>
          <p:nvPr/>
        </p:nvSpPr>
        <p:spPr>
          <a:xfrm rot="16200000">
            <a:off x="14874566" y="16687123"/>
            <a:ext cx="1536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Peak </a:t>
            </a:r>
            <a:r>
              <a:rPr lang="de-DE" sz="2000" dirty="0" err="1" smtClean="0"/>
              <a:t>group</a:t>
            </a:r>
            <a:r>
              <a:rPr lang="de-DE" sz="2000" dirty="0" smtClean="0"/>
              <a:t> 2</a:t>
            </a:r>
            <a:endParaRPr lang="de-DE" sz="2000" dirty="0"/>
          </a:p>
        </p:txBody>
      </p:sp>
      <p:sp>
        <p:nvSpPr>
          <p:cNvPr id="37" name="Textfeld 36"/>
          <p:cNvSpPr txBox="1"/>
          <p:nvPr/>
        </p:nvSpPr>
        <p:spPr>
          <a:xfrm rot="16200000">
            <a:off x="17786106" y="16675479"/>
            <a:ext cx="1536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Peak </a:t>
            </a:r>
            <a:r>
              <a:rPr lang="de-DE" sz="2000" dirty="0" err="1" smtClean="0"/>
              <a:t>group</a:t>
            </a:r>
            <a:r>
              <a:rPr lang="de-DE" sz="2000" dirty="0" smtClean="0"/>
              <a:t> 3</a:t>
            </a:r>
            <a:endParaRPr lang="de-DE" sz="2000" dirty="0"/>
          </a:p>
        </p:txBody>
      </p:sp>
      <p:sp>
        <p:nvSpPr>
          <p:cNvPr id="18" name="Rechteck 17"/>
          <p:cNvSpPr/>
          <p:nvPr/>
        </p:nvSpPr>
        <p:spPr>
          <a:xfrm>
            <a:off x="11326180" y="18272617"/>
            <a:ext cx="1608284" cy="107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15633901" y="18281709"/>
            <a:ext cx="1608284" cy="107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11529445" y="21209225"/>
            <a:ext cx="1608284" cy="107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0" name="Gerade Verbindung mit Pfeil 39"/>
          <p:cNvCxnSpPr/>
          <p:nvPr/>
        </p:nvCxnSpPr>
        <p:spPr>
          <a:xfrm flipH="1">
            <a:off x="14217849" y="1958794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4032956" y="19299910"/>
            <a:ext cx="10599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dirty="0" smtClean="0"/>
              <a:t>-BHT-QM</a:t>
            </a:r>
          </a:p>
          <a:p>
            <a:pPr algn="ctr"/>
            <a:r>
              <a:rPr lang="de-DE" sz="1100" dirty="0" smtClean="0"/>
              <a:t>Δ 218.17 </a:t>
            </a:r>
            <a:r>
              <a:rPr lang="de-DE" sz="1100" dirty="0" err="1" smtClean="0"/>
              <a:t>amu</a:t>
            </a:r>
            <a:endParaRPr lang="de-DE" sz="1100" dirty="0"/>
          </a:p>
        </p:txBody>
      </p:sp>
      <p:sp>
        <p:nvSpPr>
          <p:cNvPr id="42" name="Textfeld 41"/>
          <p:cNvSpPr txBox="1"/>
          <p:nvPr/>
        </p:nvSpPr>
        <p:spPr>
          <a:xfrm>
            <a:off x="11905757" y="18689194"/>
            <a:ext cx="3068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BHT-QM </a:t>
            </a:r>
            <a:r>
              <a:rPr lang="de-DE" sz="1600" dirty="0" err="1" smtClean="0"/>
              <a:t>marker</a:t>
            </a:r>
            <a:r>
              <a:rPr lang="de-DE" sz="1600" dirty="0" smtClean="0"/>
              <a:t> </a:t>
            </a:r>
            <a:r>
              <a:rPr lang="de-DE" sz="1600" dirty="0" err="1" smtClean="0"/>
              <a:t>ion</a:t>
            </a:r>
            <a:r>
              <a:rPr lang="de-DE" sz="1600" dirty="0" smtClean="0"/>
              <a:t> @ 291.17 m/z</a:t>
            </a:r>
            <a:endParaRPr lang="de-DE" sz="1600" dirty="0"/>
          </a:p>
        </p:txBody>
      </p:sp>
      <p:cxnSp>
        <p:nvCxnSpPr>
          <p:cNvPr id="44" name="Gerade Verbindung mit Pfeil 43"/>
          <p:cNvCxnSpPr/>
          <p:nvPr/>
        </p:nvCxnSpPr>
        <p:spPr>
          <a:xfrm flipH="1" flipV="1">
            <a:off x="11827296" y="18470463"/>
            <a:ext cx="216024" cy="2938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Grafik 44"/>
          <p:cNvPicPr>
            <a:picLocks noChangeAspect="1"/>
          </p:cNvPicPr>
          <p:nvPr/>
        </p:nvPicPr>
        <p:blipFill rotWithShape="1">
          <a:blip r:embed="rId7"/>
          <a:srcRect t="9307" r="3389"/>
          <a:stretch/>
        </p:blipFill>
        <p:spPr>
          <a:xfrm>
            <a:off x="15449605" y="18379747"/>
            <a:ext cx="4469394" cy="2893269"/>
          </a:xfrm>
          <a:prstGeom prst="rect">
            <a:avLst/>
          </a:prstGeom>
        </p:spPr>
      </p:pic>
      <p:cxnSp>
        <p:nvCxnSpPr>
          <p:cNvPr id="47" name="Gerader Verbinder 46"/>
          <p:cNvCxnSpPr/>
          <p:nvPr/>
        </p:nvCxnSpPr>
        <p:spPr>
          <a:xfrm>
            <a:off x="19834473" y="18417134"/>
            <a:ext cx="0" cy="23416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 flipH="1">
            <a:off x="18075801" y="18689194"/>
            <a:ext cx="16561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/>
          <p:nvPr/>
        </p:nvCxnSpPr>
        <p:spPr>
          <a:xfrm>
            <a:off x="17962265" y="18424754"/>
            <a:ext cx="0" cy="19628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 flipH="1">
            <a:off x="16181393" y="18688181"/>
            <a:ext cx="16561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18391690" y="18370640"/>
            <a:ext cx="10599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dirty="0" smtClean="0"/>
              <a:t>-BHT-QM</a:t>
            </a:r>
          </a:p>
          <a:p>
            <a:pPr algn="ctr"/>
            <a:r>
              <a:rPr lang="de-DE" sz="1100" dirty="0" smtClean="0"/>
              <a:t>Δ 218.17 </a:t>
            </a:r>
            <a:r>
              <a:rPr lang="de-DE" sz="1100" dirty="0" err="1" smtClean="0"/>
              <a:t>amu</a:t>
            </a:r>
            <a:endParaRPr lang="de-DE" sz="1100" dirty="0"/>
          </a:p>
        </p:txBody>
      </p:sp>
      <p:sp>
        <p:nvSpPr>
          <p:cNvPr id="58" name="Textfeld 57"/>
          <p:cNvSpPr txBox="1"/>
          <p:nvPr/>
        </p:nvSpPr>
        <p:spPr>
          <a:xfrm>
            <a:off x="16539502" y="18395609"/>
            <a:ext cx="10599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dirty="0" smtClean="0"/>
              <a:t>-BHT-QM</a:t>
            </a:r>
          </a:p>
          <a:p>
            <a:pPr algn="ctr"/>
            <a:r>
              <a:rPr lang="de-DE" sz="1100" dirty="0" smtClean="0"/>
              <a:t>Δ 218.17 </a:t>
            </a:r>
            <a:r>
              <a:rPr lang="de-DE" sz="1100" dirty="0" err="1" smtClean="0"/>
              <a:t>amu</a:t>
            </a:r>
            <a:endParaRPr lang="de-DE" sz="1100" dirty="0"/>
          </a:p>
        </p:txBody>
      </p:sp>
      <p:cxnSp>
        <p:nvCxnSpPr>
          <p:cNvPr id="60" name="Gerade Verbindung mit Pfeil 59"/>
          <p:cNvCxnSpPr/>
          <p:nvPr/>
        </p:nvCxnSpPr>
        <p:spPr>
          <a:xfrm flipH="1" flipV="1">
            <a:off x="13752047" y="21892198"/>
            <a:ext cx="1303126" cy="20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13869704" y="21575671"/>
            <a:ext cx="10599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dirty="0" smtClean="0"/>
              <a:t>-BHT-QM</a:t>
            </a:r>
          </a:p>
          <a:p>
            <a:pPr algn="ctr"/>
            <a:r>
              <a:rPr lang="de-DE" sz="1100" dirty="0" smtClean="0"/>
              <a:t>Δ 109.59 M</a:t>
            </a:r>
            <a:r>
              <a:rPr lang="de-DE" sz="1100" baseline="30000" dirty="0" smtClean="0"/>
              <a:t>2+</a:t>
            </a:r>
            <a:endParaRPr lang="de-DE" sz="1100" baseline="30000" dirty="0"/>
          </a:p>
        </p:txBody>
      </p:sp>
      <p:cxnSp>
        <p:nvCxnSpPr>
          <p:cNvPr id="63" name="Gerader Verbinder 62"/>
          <p:cNvCxnSpPr/>
          <p:nvPr/>
        </p:nvCxnSpPr>
        <p:spPr>
          <a:xfrm flipH="1">
            <a:off x="12120091" y="21440535"/>
            <a:ext cx="9526" cy="12527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H="1" flipV="1">
            <a:off x="12200384" y="21892198"/>
            <a:ext cx="1303126" cy="20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12318041" y="21575671"/>
            <a:ext cx="10599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dirty="0" smtClean="0"/>
              <a:t>-BHT-QM</a:t>
            </a:r>
          </a:p>
          <a:p>
            <a:pPr algn="ctr"/>
            <a:r>
              <a:rPr lang="de-DE" sz="1100" dirty="0" smtClean="0"/>
              <a:t>Δ 109.59 M</a:t>
            </a:r>
            <a:r>
              <a:rPr lang="de-DE" sz="1100" baseline="30000" dirty="0" smtClean="0"/>
              <a:t>2+</a:t>
            </a:r>
            <a:endParaRPr lang="de-DE" sz="1100" baseline="30000" dirty="0"/>
          </a:p>
        </p:txBody>
      </p:sp>
      <p:pic>
        <p:nvPicPr>
          <p:cNvPr id="46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01" y="15425431"/>
            <a:ext cx="4429177" cy="227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3002764" y="16408549"/>
            <a:ext cx="74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700 mV</a:t>
            </a:r>
            <a:endParaRPr lang="de-DE" sz="1400" dirty="0"/>
          </a:p>
        </p:txBody>
      </p:sp>
      <p:sp>
        <p:nvSpPr>
          <p:cNvPr id="20" name="Textfeld 19"/>
          <p:cNvSpPr txBox="1"/>
          <p:nvPr/>
        </p:nvSpPr>
        <p:spPr>
          <a:xfrm>
            <a:off x="1733317" y="1763368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BHT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624588" y="17640297"/>
            <a:ext cx="17402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BHT-</a:t>
            </a:r>
            <a:r>
              <a:rPr lang="de-DE" sz="1400" dirty="0" err="1" smtClean="0"/>
              <a:t>quinonemethide</a:t>
            </a:r>
            <a:endParaRPr lang="de-DE" sz="1400" dirty="0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09634" y="18808614"/>
            <a:ext cx="793186" cy="2231676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65057" y="15794738"/>
            <a:ext cx="1495866" cy="1783038"/>
          </a:xfrm>
          <a:prstGeom prst="rect">
            <a:avLst/>
          </a:prstGeom>
        </p:spPr>
      </p:pic>
      <p:sp>
        <p:nvSpPr>
          <p:cNvPr id="24" name="Rechteck 23"/>
          <p:cNvSpPr/>
          <p:nvPr/>
        </p:nvSpPr>
        <p:spPr>
          <a:xfrm>
            <a:off x="6319961" y="17489652"/>
            <a:ext cx="216024" cy="947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6221761" y="17372218"/>
            <a:ext cx="2680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/>
              <a:t>H</a:t>
            </a:r>
            <a:endParaRPr lang="de-DE" sz="1050" dirty="0"/>
          </a:p>
        </p:txBody>
      </p:sp>
      <p:sp>
        <p:nvSpPr>
          <p:cNvPr id="28" name="Textfeld 27"/>
          <p:cNvSpPr txBox="1"/>
          <p:nvPr/>
        </p:nvSpPr>
        <p:spPr>
          <a:xfrm>
            <a:off x="5310930" y="1653120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+</a:t>
            </a:r>
            <a:endParaRPr lang="de-DE" sz="2400" dirty="0"/>
          </a:p>
        </p:txBody>
      </p:sp>
      <p:sp>
        <p:nvSpPr>
          <p:cNvPr id="57" name="Textfeld 56"/>
          <p:cNvSpPr txBox="1"/>
          <p:nvPr/>
        </p:nvSpPr>
        <p:spPr>
          <a:xfrm>
            <a:off x="5975539" y="17633681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GSH</a:t>
            </a:r>
            <a:endParaRPr lang="de-DE" sz="1400" dirty="0"/>
          </a:p>
        </p:txBody>
      </p:sp>
      <p:pic>
        <p:nvPicPr>
          <p:cNvPr id="29" name="Grafik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22671" y="15356011"/>
            <a:ext cx="1741963" cy="2878027"/>
          </a:xfrm>
          <a:prstGeom prst="rect">
            <a:avLst/>
          </a:prstGeom>
        </p:spPr>
      </p:pic>
      <p:cxnSp>
        <p:nvCxnSpPr>
          <p:cNvPr id="34" name="Gerade Verbindung mit Pfeil 33"/>
          <p:cNvCxnSpPr/>
          <p:nvPr/>
        </p:nvCxnSpPr>
        <p:spPr>
          <a:xfrm>
            <a:off x="7046487" y="16762037"/>
            <a:ext cx="76323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8052458" y="18246652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GSH-BHT-QM </a:t>
            </a:r>
            <a:r>
              <a:rPr lang="de-DE" sz="1400" dirty="0" err="1" smtClean="0"/>
              <a:t>Adduct</a:t>
            </a:r>
            <a:endParaRPr lang="de-DE" sz="1400" dirty="0"/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65078" y="18714509"/>
            <a:ext cx="1056397" cy="2106029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26675" y="18304834"/>
            <a:ext cx="4084674" cy="2542252"/>
          </a:xfrm>
          <a:prstGeom prst="rect">
            <a:avLst/>
          </a:prstGeom>
        </p:spPr>
      </p:pic>
      <p:cxnSp>
        <p:nvCxnSpPr>
          <p:cNvPr id="52" name="Gerade Verbindung mit Pfeil 51"/>
          <p:cNvCxnSpPr/>
          <p:nvPr/>
        </p:nvCxnSpPr>
        <p:spPr>
          <a:xfrm>
            <a:off x="2648511" y="19575960"/>
            <a:ext cx="65027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>
            <a:off x="2786483" y="18130190"/>
            <a:ext cx="1935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GSH-BHT </a:t>
            </a:r>
            <a:r>
              <a:rPr lang="de-DE" sz="2000" dirty="0" err="1" smtClean="0"/>
              <a:t>Adduct</a:t>
            </a:r>
            <a:endParaRPr lang="de-DE" sz="2000" dirty="0"/>
          </a:p>
        </p:txBody>
      </p:sp>
      <p:sp>
        <p:nvSpPr>
          <p:cNvPr id="64" name="Textfeld 63"/>
          <p:cNvSpPr txBox="1"/>
          <p:nvPr/>
        </p:nvSpPr>
        <p:spPr>
          <a:xfrm>
            <a:off x="2614659" y="19136036"/>
            <a:ext cx="795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Full</a:t>
            </a:r>
            <a:r>
              <a:rPr lang="de-DE" sz="1600" dirty="0" smtClean="0"/>
              <a:t> MS</a:t>
            </a:r>
            <a:endParaRPr lang="de-DE" sz="1600" dirty="0"/>
          </a:p>
        </p:txBody>
      </p:sp>
      <p:cxnSp>
        <p:nvCxnSpPr>
          <p:cNvPr id="68" name="Gerade Verbindung mit Pfeil 67"/>
          <p:cNvCxnSpPr/>
          <p:nvPr/>
        </p:nvCxnSpPr>
        <p:spPr>
          <a:xfrm>
            <a:off x="4457687" y="19575959"/>
            <a:ext cx="65027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4381910" y="19136036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MS/MS</a:t>
            </a:r>
            <a:endParaRPr lang="de-DE" sz="1600" dirty="0"/>
          </a:p>
        </p:txBody>
      </p:sp>
      <p:sp>
        <p:nvSpPr>
          <p:cNvPr id="70" name="Textfeld 69"/>
          <p:cNvSpPr txBox="1"/>
          <p:nvPr/>
        </p:nvSpPr>
        <p:spPr>
          <a:xfrm>
            <a:off x="4295594" y="19622572"/>
            <a:ext cx="1058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of</a:t>
            </a:r>
            <a:r>
              <a:rPr lang="de-DE" sz="1200" dirty="0" smtClean="0"/>
              <a:t> 526.26 m/z</a:t>
            </a:r>
            <a:endParaRPr lang="de-DE" sz="1200" dirty="0"/>
          </a:p>
        </p:txBody>
      </p:sp>
      <p:sp>
        <p:nvSpPr>
          <p:cNvPr id="73" name="Textfeld 72"/>
          <p:cNvSpPr txBox="1"/>
          <p:nvPr/>
        </p:nvSpPr>
        <p:spPr>
          <a:xfrm>
            <a:off x="629119" y="22412795"/>
            <a:ext cx="1006428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This experiment shows, that the reactions conditions in the </a:t>
            </a:r>
            <a:r>
              <a:rPr lang="en-US" sz="3200" dirty="0" err="1">
                <a:cs typeface="Times New Roman"/>
              </a:rPr>
              <a:t>coulometric</a:t>
            </a:r>
            <a:r>
              <a:rPr lang="en-US" sz="3200" dirty="0">
                <a:cs typeface="Times New Roman"/>
              </a:rPr>
              <a:t> cell </a:t>
            </a:r>
            <a:r>
              <a:rPr lang="en-US" sz="3200" dirty="0" smtClean="0">
                <a:cs typeface="Times New Roman"/>
              </a:rPr>
              <a:t>are suitable to convert pro-electrophiles to electrophilic compounds capable of reacting with thiol groups in the model GSH.</a:t>
            </a:r>
          </a:p>
          <a:p>
            <a:pPr algn="just"/>
            <a:r>
              <a:rPr lang="en-US" sz="3200" dirty="0" smtClean="0">
                <a:cs typeface="Times New Roman"/>
              </a:rPr>
              <a:t>Under MS/MS conditions the GSH-BHT-QM adduct loses BHT-QM, resulting in a BHT-QM marker fragment of 219.18 m/z. This marker ion may be used to identify modified peptides in full length proteins.</a:t>
            </a:r>
            <a:endParaRPr lang="en-US" sz="3200" dirty="0"/>
          </a:p>
        </p:txBody>
      </p:sp>
      <p:sp>
        <p:nvSpPr>
          <p:cNvPr id="74" name="Rechteck 73"/>
          <p:cNvSpPr/>
          <p:nvPr/>
        </p:nvSpPr>
        <p:spPr>
          <a:xfrm>
            <a:off x="10902742" y="11035531"/>
            <a:ext cx="983749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Therefore, the setup of </a:t>
            </a:r>
            <a:r>
              <a:rPr lang="en-US" sz="3200" dirty="0" err="1" smtClean="0"/>
              <a:t>oxidatively</a:t>
            </a:r>
            <a:r>
              <a:rPr lang="en-US" sz="3200" dirty="0" smtClean="0"/>
              <a:t> converting </a:t>
            </a:r>
            <a:r>
              <a:rPr lang="en-US" sz="3200" dirty="0" err="1"/>
              <a:t>extractables</a:t>
            </a:r>
            <a:r>
              <a:rPr lang="en-US" sz="3200" dirty="0"/>
              <a:t>  and subsequent reaction </a:t>
            </a:r>
            <a:r>
              <a:rPr lang="en-US" sz="3200" dirty="0" smtClean="0"/>
              <a:t>of these with </a:t>
            </a:r>
            <a:r>
              <a:rPr lang="en-US" sz="3200" dirty="0"/>
              <a:t>a model compound was extended to the small, thiol-free peptide Angiotensin II.</a:t>
            </a:r>
          </a:p>
        </p:txBody>
      </p:sp>
      <p:cxnSp>
        <p:nvCxnSpPr>
          <p:cNvPr id="76" name="Gerader Verbinder 75"/>
          <p:cNvCxnSpPr/>
          <p:nvPr/>
        </p:nvCxnSpPr>
        <p:spPr>
          <a:xfrm>
            <a:off x="14218978" y="10459467"/>
            <a:ext cx="323360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11007900" y="23602018"/>
            <a:ext cx="97323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Using the BHT-QM marker ions was useful to identify BHT-QM modified peptides. Using this approach three peak groups (PG) could be identified: PG1 Angiotensin with one BHT-QM adduct at three distinct locations in the AS sequence; PG2 Angiotensin with two BHT-QM adducts; PG3 with three </a:t>
            </a:r>
            <a:r>
              <a:rPr lang="en-US" sz="3200" dirty="0"/>
              <a:t>BHT-QM </a:t>
            </a:r>
            <a:r>
              <a:rPr lang="en-US" sz="3200" dirty="0" smtClean="0"/>
              <a:t>adducts.</a:t>
            </a:r>
            <a:endParaRPr lang="en-US" sz="3200" dirty="0"/>
          </a:p>
        </p:txBody>
      </p:sp>
      <p:sp>
        <p:nvSpPr>
          <p:cNvPr id="79" name="Textfeld 78"/>
          <p:cNvSpPr txBox="1"/>
          <p:nvPr/>
        </p:nvSpPr>
        <p:spPr>
          <a:xfrm>
            <a:off x="12301793" y="19267696"/>
            <a:ext cx="12656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Peak </a:t>
            </a:r>
            <a:r>
              <a:rPr lang="de-DE" sz="1600" dirty="0" err="1" smtClean="0"/>
              <a:t>group</a:t>
            </a:r>
            <a:r>
              <a:rPr lang="de-DE" sz="1600" dirty="0" smtClean="0"/>
              <a:t> 1</a:t>
            </a:r>
            <a:endParaRPr lang="de-DE" sz="1600" dirty="0"/>
          </a:p>
        </p:txBody>
      </p:sp>
      <p:sp>
        <p:nvSpPr>
          <p:cNvPr id="80" name="Textfeld 79"/>
          <p:cNvSpPr txBox="1"/>
          <p:nvPr/>
        </p:nvSpPr>
        <p:spPr>
          <a:xfrm>
            <a:off x="16376372" y="19262751"/>
            <a:ext cx="12656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Peak </a:t>
            </a:r>
            <a:r>
              <a:rPr lang="de-DE" sz="1600" dirty="0" err="1" smtClean="0"/>
              <a:t>group</a:t>
            </a:r>
            <a:r>
              <a:rPr lang="de-DE" sz="1600" dirty="0" smtClean="0"/>
              <a:t> 2</a:t>
            </a:r>
            <a:endParaRPr lang="de-DE" sz="1600" dirty="0"/>
          </a:p>
        </p:txBody>
      </p:sp>
      <p:sp>
        <p:nvSpPr>
          <p:cNvPr id="81" name="Textfeld 80"/>
          <p:cNvSpPr txBox="1"/>
          <p:nvPr/>
        </p:nvSpPr>
        <p:spPr>
          <a:xfrm>
            <a:off x="12263391" y="22229991"/>
            <a:ext cx="12656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Peak </a:t>
            </a:r>
            <a:r>
              <a:rPr lang="de-DE" sz="1600" dirty="0" err="1" smtClean="0"/>
              <a:t>group</a:t>
            </a:r>
            <a:r>
              <a:rPr lang="de-DE" sz="1600" dirty="0" smtClean="0"/>
              <a:t> 3</a:t>
            </a:r>
            <a:endParaRPr lang="de-DE" sz="1600" dirty="0"/>
          </a:p>
        </p:txBody>
      </p:sp>
      <p:sp>
        <p:nvSpPr>
          <p:cNvPr id="82" name="Textfeld 81"/>
          <p:cNvSpPr txBox="1"/>
          <p:nvPr/>
        </p:nvSpPr>
        <p:spPr>
          <a:xfrm>
            <a:off x="10909424" y="27695508"/>
            <a:ext cx="99012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The oxidative activation of pro-</a:t>
            </a:r>
            <a:r>
              <a:rPr lang="en-US" sz="3200" dirty="0" err="1" smtClean="0"/>
              <a:t>electrohiles</a:t>
            </a:r>
            <a:r>
              <a:rPr lang="en-US" sz="3200" dirty="0" smtClean="0"/>
              <a:t> can be achieved in a </a:t>
            </a:r>
            <a:r>
              <a:rPr lang="en-US" sz="3200" dirty="0" err="1">
                <a:cs typeface="Times New Roman"/>
              </a:rPr>
              <a:t>coulometric</a:t>
            </a:r>
            <a:r>
              <a:rPr lang="en-US" sz="3200" dirty="0">
                <a:cs typeface="Times New Roman"/>
              </a:rPr>
              <a:t> </a:t>
            </a:r>
            <a:r>
              <a:rPr lang="en-US" sz="3200" dirty="0" smtClean="0">
                <a:cs typeface="Times New Roman"/>
              </a:rPr>
              <a:t>cell</a:t>
            </a:r>
            <a:r>
              <a:rPr lang="en-US" sz="3200" dirty="0" smtClean="0"/>
              <a:t>. Angiotensin II can be used as a model peptide of identify electrophiles capable of reacting with amines.</a:t>
            </a:r>
          </a:p>
        </p:txBody>
      </p:sp>
    </p:spTree>
    <p:extLst>
      <p:ext uri="{BB962C8B-B14F-4D97-AF65-F5344CB8AC3E}">
        <p14:creationId xmlns="" xmlns:p14="http://schemas.microsoft.com/office/powerpoint/2010/main" val="395008473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Larissa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Steven Watt</dc:creator>
  <cp:lastModifiedBy>Chemieali</cp:lastModifiedBy>
  <cp:revision>37</cp:revision>
  <dcterms:created xsi:type="dcterms:W3CDTF">2018-03-02T08:17:11Z</dcterms:created>
  <dcterms:modified xsi:type="dcterms:W3CDTF">2020-11-21T19:58:37Z</dcterms:modified>
</cp:coreProperties>
</file>